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Lst>
  <p:notesMasterIdLst>
    <p:notesMasterId r:id="rId17"/>
  </p:notesMasterIdLst>
  <p:handoutMasterIdLst>
    <p:handoutMasterId r:id="rId18"/>
  </p:handoutMasterIdLst>
  <p:sldIdLst>
    <p:sldId id="364" r:id="rId2"/>
    <p:sldId id="396" r:id="rId3"/>
    <p:sldId id="399" r:id="rId4"/>
    <p:sldId id="397" r:id="rId5"/>
    <p:sldId id="372" r:id="rId6"/>
    <p:sldId id="373" r:id="rId7"/>
    <p:sldId id="374" r:id="rId8"/>
    <p:sldId id="375" r:id="rId9"/>
    <p:sldId id="376" r:id="rId10"/>
    <p:sldId id="377" r:id="rId11"/>
    <p:sldId id="378" r:id="rId12"/>
    <p:sldId id="379" r:id="rId13"/>
    <p:sldId id="398" r:id="rId14"/>
    <p:sldId id="381" r:id="rId15"/>
    <p:sldId id="382" r:id="rId16"/>
  </p:sldIdLst>
  <p:sldSz cx="9906000" cy="6858000" type="A4"/>
  <p:notesSz cx="6858000" cy="9144000"/>
  <p:defaultTextStyle>
    <a:defPPr>
      <a:defRPr lang="en-US"/>
    </a:defPPr>
    <a:lvl1pPr algn="l" rtl="0" eaLnBrk="0" fontAlgn="base" hangingPunct="0">
      <a:spcBef>
        <a:spcPct val="0"/>
      </a:spcBef>
      <a:spcAft>
        <a:spcPct val="0"/>
      </a:spcAft>
      <a:defRPr sz="2300" kern="1200">
        <a:solidFill>
          <a:schemeClr val="tx1"/>
        </a:solidFill>
        <a:latin typeface="Tempus Sans ITC" pitchFamily="82" charset="0"/>
        <a:ea typeface="+mn-ea"/>
        <a:cs typeface="+mn-cs"/>
      </a:defRPr>
    </a:lvl1pPr>
    <a:lvl2pPr marL="457126" algn="l" rtl="0" eaLnBrk="0" fontAlgn="base" hangingPunct="0">
      <a:spcBef>
        <a:spcPct val="0"/>
      </a:spcBef>
      <a:spcAft>
        <a:spcPct val="0"/>
      </a:spcAft>
      <a:defRPr sz="2300" kern="1200">
        <a:solidFill>
          <a:schemeClr val="tx1"/>
        </a:solidFill>
        <a:latin typeface="Tempus Sans ITC" pitchFamily="82" charset="0"/>
        <a:ea typeface="+mn-ea"/>
        <a:cs typeface="+mn-cs"/>
      </a:defRPr>
    </a:lvl2pPr>
    <a:lvl3pPr marL="914251" algn="l" rtl="0" eaLnBrk="0" fontAlgn="base" hangingPunct="0">
      <a:spcBef>
        <a:spcPct val="0"/>
      </a:spcBef>
      <a:spcAft>
        <a:spcPct val="0"/>
      </a:spcAft>
      <a:defRPr sz="2300" kern="1200">
        <a:solidFill>
          <a:schemeClr val="tx1"/>
        </a:solidFill>
        <a:latin typeface="Tempus Sans ITC" pitchFamily="82" charset="0"/>
        <a:ea typeface="+mn-ea"/>
        <a:cs typeface="+mn-cs"/>
      </a:defRPr>
    </a:lvl3pPr>
    <a:lvl4pPr marL="1371377" algn="l" rtl="0" eaLnBrk="0" fontAlgn="base" hangingPunct="0">
      <a:spcBef>
        <a:spcPct val="0"/>
      </a:spcBef>
      <a:spcAft>
        <a:spcPct val="0"/>
      </a:spcAft>
      <a:defRPr sz="2300" kern="1200">
        <a:solidFill>
          <a:schemeClr val="tx1"/>
        </a:solidFill>
        <a:latin typeface="Tempus Sans ITC" pitchFamily="82" charset="0"/>
        <a:ea typeface="+mn-ea"/>
        <a:cs typeface="+mn-cs"/>
      </a:defRPr>
    </a:lvl4pPr>
    <a:lvl5pPr marL="1828503" algn="l" rtl="0" eaLnBrk="0" fontAlgn="base" hangingPunct="0">
      <a:spcBef>
        <a:spcPct val="0"/>
      </a:spcBef>
      <a:spcAft>
        <a:spcPct val="0"/>
      </a:spcAft>
      <a:defRPr sz="2300" kern="1200">
        <a:solidFill>
          <a:schemeClr val="tx1"/>
        </a:solidFill>
        <a:latin typeface="Tempus Sans ITC" pitchFamily="82" charset="0"/>
        <a:ea typeface="+mn-ea"/>
        <a:cs typeface="+mn-cs"/>
      </a:defRPr>
    </a:lvl5pPr>
    <a:lvl6pPr marL="2285628" algn="l" defTabSz="914251" rtl="0" eaLnBrk="1" latinLnBrk="0" hangingPunct="1">
      <a:defRPr sz="2300" kern="1200">
        <a:solidFill>
          <a:schemeClr val="tx1"/>
        </a:solidFill>
        <a:latin typeface="Tempus Sans ITC" pitchFamily="82" charset="0"/>
        <a:ea typeface="+mn-ea"/>
        <a:cs typeface="+mn-cs"/>
      </a:defRPr>
    </a:lvl6pPr>
    <a:lvl7pPr marL="2742755" algn="l" defTabSz="914251" rtl="0" eaLnBrk="1" latinLnBrk="0" hangingPunct="1">
      <a:defRPr sz="2300" kern="1200">
        <a:solidFill>
          <a:schemeClr val="tx1"/>
        </a:solidFill>
        <a:latin typeface="Tempus Sans ITC" pitchFamily="82" charset="0"/>
        <a:ea typeface="+mn-ea"/>
        <a:cs typeface="+mn-cs"/>
      </a:defRPr>
    </a:lvl7pPr>
    <a:lvl8pPr marL="3199880" algn="l" defTabSz="914251" rtl="0" eaLnBrk="1" latinLnBrk="0" hangingPunct="1">
      <a:defRPr sz="2300" kern="1200">
        <a:solidFill>
          <a:schemeClr val="tx1"/>
        </a:solidFill>
        <a:latin typeface="Tempus Sans ITC" pitchFamily="82" charset="0"/>
        <a:ea typeface="+mn-ea"/>
        <a:cs typeface="+mn-cs"/>
      </a:defRPr>
    </a:lvl8pPr>
    <a:lvl9pPr marL="3657006" algn="l" defTabSz="914251" rtl="0" eaLnBrk="1" latinLnBrk="0" hangingPunct="1">
      <a:defRPr sz="2300" kern="1200">
        <a:solidFill>
          <a:schemeClr val="tx1"/>
        </a:solidFill>
        <a:latin typeface="Tempus Sans ITC" pitchFamily="8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0066"/>
    <a:srgbClr val="3333CC"/>
    <a:srgbClr val="0066FF"/>
    <a:srgbClr val="66CCFF"/>
    <a:srgbClr val="66FF33"/>
    <a:srgbClr val="CC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74289" autoAdjust="0"/>
  </p:normalViewPr>
  <p:slideViewPr>
    <p:cSldViewPr snapToGrid="0">
      <p:cViewPr>
        <p:scale>
          <a:sx n="80" d="100"/>
          <a:sy n="80" d="100"/>
        </p:scale>
        <p:origin x="-918" y="-72"/>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0" d="100"/>
          <a:sy n="60" d="100"/>
        </p:scale>
        <p:origin x="-274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fr-FR" altLang="fr-FR"/>
          </a:p>
        </p:txBody>
      </p:sp>
      <p:sp>
        <p:nvSpPr>
          <p:cNvPr id="8601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fr-FR" altLang="fr-FR"/>
          </a:p>
        </p:txBody>
      </p:sp>
      <p:sp>
        <p:nvSpPr>
          <p:cNvPr id="8602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ltLang="fr-FR" dirty="0"/>
          </a:p>
        </p:txBody>
      </p:sp>
      <p:sp>
        <p:nvSpPr>
          <p:cNvPr id="8602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3B218A91-BD14-426E-AC7B-FD761ABCEE60}" type="slidenum">
              <a:rPr lang="fr-FR" altLang="fr-FR"/>
              <a:pPr/>
              <a:t>‹N°›</a:t>
            </a:fld>
            <a:endParaRPr lang="fr-FR" altLang="fr-FR"/>
          </a:p>
        </p:txBody>
      </p:sp>
    </p:spTree>
    <p:extLst>
      <p:ext uri="{BB962C8B-B14F-4D97-AF65-F5344CB8AC3E}">
        <p14:creationId xmlns:p14="http://schemas.microsoft.com/office/powerpoint/2010/main" val="1061024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fr-FR" altLang="fr-FR"/>
          </a:p>
        </p:txBody>
      </p:sp>
      <p:sp>
        <p:nvSpPr>
          <p:cNvPr id="6451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fr-FR" altLang="fr-FR"/>
          </a:p>
        </p:txBody>
      </p:sp>
      <p:sp>
        <p:nvSpPr>
          <p:cNvPr id="64516"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6451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fr-FR" altLang="fr-FR" dirty="0"/>
          </a:p>
        </p:txBody>
      </p:sp>
      <p:sp>
        <p:nvSpPr>
          <p:cNvPr id="6451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FC80BAAA-4FBE-43B7-9CF4-F812BF5B3349}" type="slidenum">
              <a:rPr lang="fr-FR" altLang="fr-FR"/>
              <a:pPr/>
              <a:t>‹N°›</a:t>
            </a:fld>
            <a:endParaRPr lang="fr-FR" altLang="fr-FR"/>
          </a:p>
        </p:txBody>
      </p:sp>
    </p:spTree>
    <p:extLst>
      <p:ext uri="{BB962C8B-B14F-4D97-AF65-F5344CB8AC3E}">
        <p14:creationId xmlns:p14="http://schemas.microsoft.com/office/powerpoint/2010/main" val="5125513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126"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251"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377"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50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8" algn="l" defTabSz="914251" rtl="0" eaLnBrk="1" latinLnBrk="0" hangingPunct="1">
      <a:defRPr sz="1200" kern="1200">
        <a:solidFill>
          <a:schemeClr val="tx1"/>
        </a:solidFill>
        <a:latin typeface="+mn-lt"/>
        <a:ea typeface="+mn-ea"/>
        <a:cs typeface="+mn-cs"/>
      </a:defRPr>
    </a:lvl6pPr>
    <a:lvl7pPr marL="2742755" algn="l" defTabSz="914251" rtl="0" eaLnBrk="1" latinLnBrk="0" hangingPunct="1">
      <a:defRPr sz="1200" kern="1200">
        <a:solidFill>
          <a:schemeClr val="tx1"/>
        </a:solidFill>
        <a:latin typeface="+mn-lt"/>
        <a:ea typeface="+mn-ea"/>
        <a:cs typeface="+mn-cs"/>
      </a:defRPr>
    </a:lvl7pPr>
    <a:lvl8pPr marL="3199880" algn="l" defTabSz="914251" rtl="0" eaLnBrk="1" latinLnBrk="0" hangingPunct="1">
      <a:defRPr sz="1200" kern="1200">
        <a:solidFill>
          <a:schemeClr val="tx1"/>
        </a:solidFill>
        <a:latin typeface="+mn-lt"/>
        <a:ea typeface="+mn-ea"/>
        <a:cs typeface="+mn-cs"/>
      </a:defRPr>
    </a:lvl8pPr>
    <a:lvl9pPr marL="3657006" algn="l" defTabSz="914251"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42951" y="2130428"/>
            <a:ext cx="8420100" cy="1470025"/>
          </a:xfrm>
        </p:spPr>
        <p:txBody>
          <a:bodyPr/>
          <a:lstStyle/>
          <a:p>
            <a:r>
              <a:rPr lang="fr-FR" smtClean="0"/>
              <a:t>Modifiez le style du titre</a:t>
            </a:r>
            <a:endParaRPr lang="en-US" dirty="0"/>
          </a:p>
        </p:txBody>
      </p:sp>
      <p:sp>
        <p:nvSpPr>
          <p:cNvPr id="3" name="Subtitle 2"/>
          <p:cNvSpPr>
            <a:spLocks noGrp="1"/>
          </p:cNvSpPr>
          <p:nvPr>
            <p:ph type="subTitle" idx="1"/>
          </p:nvPr>
        </p:nvSpPr>
        <p:spPr>
          <a:xfrm>
            <a:off x="1485901" y="3886201"/>
            <a:ext cx="6934201" cy="1752600"/>
          </a:xfrm>
        </p:spPr>
        <p:txBody>
          <a:bodyPr/>
          <a:lstStyle>
            <a:lvl1pPr marL="0" indent="0" algn="ctr">
              <a:buNone/>
              <a:defRPr>
                <a:solidFill>
                  <a:schemeClr val="tx1">
                    <a:tint val="75000"/>
                  </a:schemeClr>
                </a:solidFill>
              </a:defRPr>
            </a:lvl1pPr>
            <a:lvl2pPr marL="457171" indent="0" algn="ctr">
              <a:buNone/>
              <a:defRPr>
                <a:solidFill>
                  <a:schemeClr val="tx1">
                    <a:tint val="75000"/>
                  </a:schemeClr>
                </a:solidFill>
              </a:defRPr>
            </a:lvl2pPr>
            <a:lvl3pPr marL="914342" indent="0" algn="ctr">
              <a:buNone/>
              <a:defRPr>
                <a:solidFill>
                  <a:schemeClr val="tx1">
                    <a:tint val="75000"/>
                  </a:schemeClr>
                </a:solidFill>
              </a:defRPr>
            </a:lvl3pPr>
            <a:lvl4pPr marL="1371513" indent="0" algn="ctr">
              <a:buNone/>
              <a:defRPr>
                <a:solidFill>
                  <a:schemeClr val="tx1">
                    <a:tint val="75000"/>
                  </a:schemeClr>
                </a:solidFill>
              </a:defRPr>
            </a:lvl4pPr>
            <a:lvl5pPr marL="1828684" indent="0" algn="ctr">
              <a:buNone/>
              <a:defRPr>
                <a:solidFill>
                  <a:schemeClr val="tx1">
                    <a:tint val="75000"/>
                  </a:schemeClr>
                </a:solidFill>
              </a:defRPr>
            </a:lvl5pPr>
            <a:lvl6pPr marL="2285855" indent="0" algn="ctr">
              <a:buNone/>
              <a:defRPr>
                <a:solidFill>
                  <a:schemeClr val="tx1">
                    <a:tint val="75000"/>
                  </a:schemeClr>
                </a:solidFill>
              </a:defRPr>
            </a:lvl6pPr>
            <a:lvl7pPr marL="2743026" indent="0" algn="ctr">
              <a:buNone/>
              <a:defRPr>
                <a:solidFill>
                  <a:schemeClr val="tx1">
                    <a:tint val="75000"/>
                  </a:schemeClr>
                </a:solidFill>
              </a:defRPr>
            </a:lvl7pPr>
            <a:lvl8pPr marL="3200198" indent="0" algn="ctr">
              <a:buNone/>
              <a:defRPr>
                <a:solidFill>
                  <a:schemeClr val="tx1">
                    <a:tint val="75000"/>
                  </a:schemeClr>
                </a:solidFill>
              </a:defRPr>
            </a:lvl8pPr>
            <a:lvl9pPr marL="3657369" indent="0" algn="ctr">
              <a:buNone/>
              <a:defRPr>
                <a:solidFill>
                  <a:schemeClr val="tx1">
                    <a:tint val="75000"/>
                  </a:schemeClr>
                </a:solidFill>
              </a:defRPr>
            </a:lvl9pPr>
          </a:lstStyle>
          <a:p>
            <a:r>
              <a:rPr lang="fr-FR" smtClean="0"/>
              <a:t>Modifiez le style des sous-titres du masque</a:t>
            </a:r>
            <a:endParaRPr lang="en-US"/>
          </a:p>
        </p:txBody>
      </p:sp>
      <p:sp>
        <p:nvSpPr>
          <p:cNvPr id="4" name="Date Placeholder 3"/>
          <p:cNvSpPr>
            <a:spLocks noGrp="1"/>
          </p:cNvSpPr>
          <p:nvPr>
            <p:ph type="dt" sz="half" idx="10"/>
          </p:nvPr>
        </p:nvSpPr>
        <p:spPr/>
        <p:txBody>
          <a:bodyPr/>
          <a:lstStyle/>
          <a:p>
            <a:fld id="{5807CC6E-7818-4DC0-B70F-3B5D03AC48D3}" type="datetimeFigureOut">
              <a:rPr lang="fr-FR" smtClean="0"/>
              <a:t>25/10/2015</a:t>
            </a:fld>
            <a:endParaRPr lang="fr-FR"/>
          </a:p>
        </p:txBody>
      </p:sp>
      <p:sp>
        <p:nvSpPr>
          <p:cNvPr id="5" name="Footer Placeholder 4"/>
          <p:cNvSpPr>
            <a:spLocks noGrp="1"/>
          </p:cNvSpPr>
          <p:nvPr>
            <p:ph type="ftr" sz="quarter" idx="11"/>
          </p:nvPr>
        </p:nvSpPr>
        <p:spPr/>
        <p:txBody>
          <a:bodyPr/>
          <a:lstStyle/>
          <a:p>
            <a:r>
              <a:rPr lang="en-GB" altLang="fr-FR" smtClean="0"/>
              <a:t>Robin Bourgeois, CIRAD-ES Arena - 2009 -</a:t>
            </a:r>
            <a:endParaRPr lang="en-US" altLang="fr-FR" sz="1400"/>
          </a:p>
        </p:txBody>
      </p:sp>
      <p:sp>
        <p:nvSpPr>
          <p:cNvPr id="6" name="Slide Number Placeholder 5"/>
          <p:cNvSpPr>
            <a:spLocks noGrp="1"/>
          </p:cNvSpPr>
          <p:nvPr>
            <p:ph type="sldNum" sz="quarter" idx="12"/>
          </p:nvPr>
        </p:nvSpPr>
        <p:spPr/>
        <p:txBody>
          <a:bodyPr/>
          <a:lstStyle/>
          <a:p>
            <a:fld id="{CD29B701-5DEB-4BC3-A4FC-D08E176012F9}" type="slidenum">
              <a:rPr lang="en-US" altLang="fr-FR" smtClean="0"/>
              <a:pPr/>
              <a:t>‹N°›</a:t>
            </a:fld>
            <a:endParaRPr lang="en-US"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807CC6E-7818-4DC0-B70F-3B5D03AC48D3}" type="datetimeFigureOut">
              <a:rPr lang="fr-FR" smtClean="0"/>
              <a:t>25/10/2015</a:t>
            </a:fld>
            <a:endParaRPr lang="fr-FR"/>
          </a:p>
        </p:txBody>
      </p:sp>
      <p:sp>
        <p:nvSpPr>
          <p:cNvPr id="5" name="Footer Placeholder 4"/>
          <p:cNvSpPr>
            <a:spLocks noGrp="1"/>
          </p:cNvSpPr>
          <p:nvPr>
            <p:ph type="ftr" sz="quarter" idx="11"/>
          </p:nvPr>
        </p:nvSpPr>
        <p:spPr/>
        <p:txBody>
          <a:bodyPr/>
          <a:lstStyle/>
          <a:p>
            <a:r>
              <a:rPr lang="en-GB" altLang="fr-FR" smtClean="0"/>
              <a:t>Robin Bourgeois, CIRAD-ES Arena - 2009 -</a:t>
            </a:r>
            <a:endParaRPr lang="en-US" altLang="fr-FR" sz="1400"/>
          </a:p>
        </p:txBody>
      </p:sp>
      <p:sp>
        <p:nvSpPr>
          <p:cNvPr id="6" name="Slide Number Placeholder 5"/>
          <p:cNvSpPr>
            <a:spLocks noGrp="1"/>
          </p:cNvSpPr>
          <p:nvPr>
            <p:ph type="sldNum" sz="quarter" idx="12"/>
          </p:nvPr>
        </p:nvSpPr>
        <p:spPr/>
        <p:txBody>
          <a:bodyPr/>
          <a:lstStyle/>
          <a:p>
            <a:fld id="{AF8D3A08-41D7-4FDC-B25B-994C5ABB40E1}" type="slidenum">
              <a:rPr lang="en-US" altLang="fr-FR" smtClean="0"/>
              <a:pPr/>
              <a:t>‹N°›</a:t>
            </a:fld>
            <a:endParaRPr lang="en-US" altLang="fr-FR"/>
          </a:p>
        </p:txBody>
      </p:sp>
      <p:pic>
        <p:nvPicPr>
          <p:cNvPr id="7" name="Picture 6"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41"/>
            <a:ext cx="2228850" cy="5851525"/>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495300" y="274641"/>
            <a:ext cx="652145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5807CC6E-7818-4DC0-B70F-3B5D03AC48D3}" type="datetimeFigureOut">
              <a:rPr lang="fr-FR" smtClean="0"/>
              <a:t>25/10/2015</a:t>
            </a:fld>
            <a:endParaRPr lang="fr-FR"/>
          </a:p>
        </p:txBody>
      </p:sp>
      <p:sp>
        <p:nvSpPr>
          <p:cNvPr id="5" name="Footer Placeholder 4"/>
          <p:cNvSpPr>
            <a:spLocks noGrp="1"/>
          </p:cNvSpPr>
          <p:nvPr>
            <p:ph type="ftr" sz="quarter" idx="11"/>
          </p:nvPr>
        </p:nvSpPr>
        <p:spPr/>
        <p:txBody>
          <a:bodyPr/>
          <a:lstStyle/>
          <a:p>
            <a:r>
              <a:rPr lang="en-GB" altLang="fr-FR" smtClean="0"/>
              <a:t>Robin Bourgeois, CIRAD-ES Arena - 2009 -</a:t>
            </a:r>
            <a:endParaRPr lang="en-US" altLang="fr-FR" sz="1400"/>
          </a:p>
        </p:txBody>
      </p:sp>
      <p:sp>
        <p:nvSpPr>
          <p:cNvPr id="6" name="Slide Number Placeholder 5"/>
          <p:cNvSpPr>
            <a:spLocks noGrp="1"/>
          </p:cNvSpPr>
          <p:nvPr>
            <p:ph type="sldNum" sz="quarter" idx="12"/>
          </p:nvPr>
        </p:nvSpPr>
        <p:spPr/>
        <p:txBody>
          <a:bodyPr/>
          <a:lstStyle/>
          <a:p>
            <a:fld id="{FCA86D8F-8062-49A8-A1C8-C5A0308509A1}" type="slidenum">
              <a:rPr lang="en-US" altLang="fr-FR" smtClean="0"/>
              <a:pPr/>
              <a:t>‹N°›</a:t>
            </a:fld>
            <a:endParaRPr lang="en-US" altLang="fr-FR"/>
          </a:p>
        </p:txBody>
      </p:sp>
      <p:pic>
        <p:nvPicPr>
          <p:cNvPr id="7" name="Picture 6"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D48C6-F742-47CA-907B-E12147B646B6}" type="datetimeFigureOut">
              <a:rPr lang="en-GB" smtClean="0"/>
              <a:t>25/10/2015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CD34CD0-8BDD-4D8D-ADA1-C4B9AC4AEF3E}" type="slidenum">
              <a:rPr lang="en-GB" smtClean="0"/>
              <a:t>‹N°›</a:t>
            </a:fld>
            <a:endParaRPr lang="en-GB" dirty="0"/>
          </a:p>
        </p:txBody>
      </p:sp>
    </p:spTree>
    <p:extLst>
      <p:ext uri="{BB962C8B-B14F-4D97-AF65-F5344CB8AC3E}">
        <p14:creationId xmlns:p14="http://schemas.microsoft.com/office/powerpoint/2010/main" val="264231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pic>
        <p:nvPicPr>
          <p:cNvPr id="7" name="Picture 6" descr="ppt banner ok.png"/>
          <p:cNvPicPr>
            <a:picLocks noChangeAspect="1"/>
          </p:cNvPicPr>
          <p:nvPr/>
        </p:nvPicPr>
        <p:blipFill>
          <a:blip r:embed="rId2" cstate="print"/>
          <a:stretch>
            <a:fillRect/>
          </a:stretch>
        </p:blipFill>
        <p:spPr>
          <a:xfrm>
            <a:off x="1" y="332657"/>
            <a:ext cx="9906000" cy="829056"/>
          </a:xfrm>
          <a:prstGeom prst="rect">
            <a:avLst/>
          </a:prstGeom>
        </p:spPr>
      </p:pic>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807CC6E-7818-4DC0-B70F-3B5D03AC48D3}" type="datetimeFigureOut">
              <a:rPr lang="fr-FR" smtClean="0"/>
              <a:t>25/10/2015</a:t>
            </a:fld>
            <a:endParaRPr lang="fr-FR"/>
          </a:p>
        </p:txBody>
      </p:sp>
      <p:sp>
        <p:nvSpPr>
          <p:cNvPr id="5" name="Footer Placeholder 4"/>
          <p:cNvSpPr>
            <a:spLocks noGrp="1"/>
          </p:cNvSpPr>
          <p:nvPr>
            <p:ph type="ftr" sz="quarter" idx="11"/>
          </p:nvPr>
        </p:nvSpPr>
        <p:spPr/>
        <p:txBody>
          <a:bodyPr/>
          <a:lstStyle/>
          <a:p>
            <a:r>
              <a:rPr lang="en-GB" altLang="fr-FR" smtClean="0"/>
              <a:t>Robin Bourgeois, CIRAD-ES Arena - 2009 -</a:t>
            </a:r>
            <a:endParaRPr lang="en-US" altLang="fr-FR" sz="1400"/>
          </a:p>
        </p:txBody>
      </p:sp>
      <p:sp>
        <p:nvSpPr>
          <p:cNvPr id="6" name="Slide Number Placeholder 5"/>
          <p:cNvSpPr>
            <a:spLocks noGrp="1"/>
          </p:cNvSpPr>
          <p:nvPr>
            <p:ph type="sldNum" sz="quarter" idx="12"/>
          </p:nvPr>
        </p:nvSpPr>
        <p:spPr/>
        <p:txBody>
          <a:bodyPr/>
          <a:lstStyle/>
          <a:p>
            <a:fld id="{15756BD2-F636-4BE4-9D59-409259D27C9F}" type="slidenum">
              <a:rPr lang="en-US" altLang="fr-FR" smtClean="0"/>
              <a:pPr/>
              <a:t>‹N°›</a:t>
            </a:fld>
            <a:endParaRPr lang="en-US" altLang="fr-FR"/>
          </a:p>
        </p:txBody>
      </p:sp>
      <p:sp>
        <p:nvSpPr>
          <p:cNvPr id="8" name="Title 1"/>
          <p:cNvSpPr>
            <a:spLocks noGrp="1"/>
          </p:cNvSpPr>
          <p:nvPr>
            <p:ph type="title"/>
          </p:nvPr>
        </p:nvSpPr>
        <p:spPr>
          <a:xfrm>
            <a:off x="1676637" y="404664"/>
            <a:ext cx="8034892" cy="648072"/>
          </a:xfrm>
        </p:spPr>
        <p:txBody>
          <a:bodyPr>
            <a:normAutofit/>
          </a:bodyPr>
          <a:lstStyle>
            <a:lvl1pPr>
              <a:defRPr>
                <a:solidFill>
                  <a:schemeClr val="bg1"/>
                </a:solidFill>
              </a:defRPr>
            </a:lvl1pPr>
          </a:lstStyle>
          <a:p>
            <a:r>
              <a:rPr lang="fr-FR" smtClean="0">
                <a:solidFill>
                  <a:schemeClr val="bg1"/>
                </a:solidFill>
              </a:rPr>
              <a:t>Modifiez le style du titre</a:t>
            </a:r>
            <a:endParaRPr lang="en-US"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fr-FR" smtClean="0"/>
              <a:t>Modifiez le style du titre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171" indent="0">
              <a:buNone/>
              <a:defRPr sz="1800">
                <a:solidFill>
                  <a:schemeClr val="tx1">
                    <a:tint val="75000"/>
                  </a:schemeClr>
                </a:solidFill>
              </a:defRPr>
            </a:lvl2pPr>
            <a:lvl3pPr marL="914342" indent="0">
              <a:buNone/>
              <a:defRPr sz="1600">
                <a:solidFill>
                  <a:schemeClr val="tx1">
                    <a:tint val="75000"/>
                  </a:schemeClr>
                </a:solidFill>
              </a:defRPr>
            </a:lvl3pPr>
            <a:lvl4pPr marL="1371513" indent="0">
              <a:buNone/>
              <a:defRPr sz="1400">
                <a:solidFill>
                  <a:schemeClr val="tx1">
                    <a:tint val="75000"/>
                  </a:schemeClr>
                </a:solidFill>
              </a:defRPr>
            </a:lvl4pPr>
            <a:lvl5pPr marL="1828684" indent="0">
              <a:buNone/>
              <a:defRPr sz="1400">
                <a:solidFill>
                  <a:schemeClr val="tx1">
                    <a:tint val="75000"/>
                  </a:schemeClr>
                </a:solidFill>
              </a:defRPr>
            </a:lvl5pPr>
            <a:lvl6pPr marL="2285855" indent="0">
              <a:buNone/>
              <a:defRPr sz="1400">
                <a:solidFill>
                  <a:schemeClr val="tx1">
                    <a:tint val="75000"/>
                  </a:schemeClr>
                </a:solidFill>
              </a:defRPr>
            </a:lvl6pPr>
            <a:lvl7pPr marL="2743026" indent="0">
              <a:buNone/>
              <a:defRPr sz="1400">
                <a:solidFill>
                  <a:schemeClr val="tx1">
                    <a:tint val="75000"/>
                  </a:schemeClr>
                </a:solidFill>
              </a:defRPr>
            </a:lvl7pPr>
            <a:lvl8pPr marL="3200198" indent="0">
              <a:buNone/>
              <a:defRPr sz="1400">
                <a:solidFill>
                  <a:schemeClr val="tx1">
                    <a:tint val="75000"/>
                  </a:schemeClr>
                </a:solidFill>
              </a:defRPr>
            </a:lvl8pPr>
            <a:lvl9pPr marL="3657369"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5807CC6E-7818-4DC0-B70F-3B5D03AC48D3}" type="datetimeFigureOut">
              <a:rPr lang="fr-FR" smtClean="0"/>
              <a:t>25/10/2015</a:t>
            </a:fld>
            <a:endParaRPr lang="fr-FR"/>
          </a:p>
        </p:txBody>
      </p:sp>
      <p:sp>
        <p:nvSpPr>
          <p:cNvPr id="5" name="Footer Placeholder 4"/>
          <p:cNvSpPr>
            <a:spLocks noGrp="1"/>
          </p:cNvSpPr>
          <p:nvPr>
            <p:ph type="ftr" sz="quarter" idx="11"/>
          </p:nvPr>
        </p:nvSpPr>
        <p:spPr/>
        <p:txBody>
          <a:bodyPr/>
          <a:lstStyle/>
          <a:p>
            <a:r>
              <a:rPr lang="en-GB" altLang="fr-FR" smtClean="0"/>
              <a:t>Robin Bourgeois, CIRAD-ES Arena - 2009 -</a:t>
            </a:r>
            <a:endParaRPr lang="en-US" altLang="fr-FR" sz="1400"/>
          </a:p>
        </p:txBody>
      </p:sp>
      <p:sp>
        <p:nvSpPr>
          <p:cNvPr id="6" name="Slide Number Placeholder 5"/>
          <p:cNvSpPr>
            <a:spLocks noGrp="1"/>
          </p:cNvSpPr>
          <p:nvPr>
            <p:ph type="sldNum" sz="quarter" idx="12"/>
          </p:nvPr>
        </p:nvSpPr>
        <p:spPr/>
        <p:txBody>
          <a:bodyPr/>
          <a:lstStyle/>
          <a:p>
            <a:fld id="{70BD50CB-2230-47F0-A884-77B6A7D9FFC4}" type="slidenum">
              <a:rPr lang="en-US" altLang="fr-FR" smtClean="0"/>
              <a:pPr/>
              <a:t>‹N°›</a:t>
            </a:fld>
            <a:endParaRPr lang="en-US" altLang="fr-FR"/>
          </a:p>
        </p:txBody>
      </p:sp>
      <p:pic>
        <p:nvPicPr>
          <p:cNvPr id="7" name="Picture 6"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9530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Content Placeholder 3"/>
          <p:cNvSpPr>
            <a:spLocks noGrp="1"/>
          </p:cNvSpPr>
          <p:nvPr>
            <p:ph sz="half" idx="2"/>
          </p:nvPr>
        </p:nvSpPr>
        <p:spPr>
          <a:xfrm>
            <a:off x="5035550" y="1600202"/>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5807CC6E-7818-4DC0-B70F-3B5D03AC48D3}" type="datetimeFigureOut">
              <a:rPr lang="fr-FR" smtClean="0"/>
              <a:t>25/10/2015</a:t>
            </a:fld>
            <a:endParaRPr lang="fr-FR"/>
          </a:p>
        </p:txBody>
      </p:sp>
      <p:sp>
        <p:nvSpPr>
          <p:cNvPr id="6" name="Footer Placeholder 5"/>
          <p:cNvSpPr>
            <a:spLocks noGrp="1"/>
          </p:cNvSpPr>
          <p:nvPr>
            <p:ph type="ftr" sz="quarter" idx="11"/>
          </p:nvPr>
        </p:nvSpPr>
        <p:spPr/>
        <p:txBody>
          <a:bodyPr/>
          <a:lstStyle/>
          <a:p>
            <a:r>
              <a:rPr lang="en-GB" altLang="fr-FR" smtClean="0"/>
              <a:t>Robin Bourgeois, CIRAD-ES Arena - 2009 -</a:t>
            </a:r>
            <a:endParaRPr lang="en-US" altLang="fr-FR" sz="1400"/>
          </a:p>
        </p:txBody>
      </p:sp>
      <p:sp>
        <p:nvSpPr>
          <p:cNvPr id="7" name="Slide Number Placeholder 6"/>
          <p:cNvSpPr>
            <a:spLocks noGrp="1"/>
          </p:cNvSpPr>
          <p:nvPr>
            <p:ph type="sldNum" sz="quarter" idx="12"/>
          </p:nvPr>
        </p:nvSpPr>
        <p:spPr/>
        <p:txBody>
          <a:bodyPr/>
          <a:lstStyle/>
          <a:p>
            <a:fld id="{7BEB9510-4977-41F7-951C-B6ADA58A2336}" type="slidenum">
              <a:rPr lang="en-US" altLang="fr-FR" smtClean="0"/>
              <a:pPr/>
              <a:t>‹N°›</a:t>
            </a:fld>
            <a:endParaRPr lang="en-US" altLang="fr-FR"/>
          </a:p>
        </p:txBody>
      </p:sp>
      <p:pic>
        <p:nvPicPr>
          <p:cNvPr id="8" name="Picture 7"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ext Placeholder 4"/>
          <p:cNvSpPr>
            <a:spLocks noGrp="1"/>
          </p:cNvSpPr>
          <p:nvPr>
            <p:ph type="body" sz="quarter" idx="3"/>
          </p:nvPr>
        </p:nvSpPr>
        <p:spPr>
          <a:xfrm>
            <a:off x="5032112" y="1535113"/>
            <a:ext cx="4378589" cy="639762"/>
          </a:xfrm>
        </p:spPr>
        <p:txBody>
          <a:bodyPr anchor="b"/>
          <a:lstStyle>
            <a:lvl1pPr marL="0" indent="0">
              <a:buNone/>
              <a:defRPr sz="2400" b="1"/>
            </a:lvl1pPr>
            <a:lvl2pPr marL="457171" indent="0">
              <a:buNone/>
              <a:defRPr sz="2000" b="1"/>
            </a:lvl2pPr>
            <a:lvl3pPr marL="914342" indent="0">
              <a:buNone/>
              <a:defRPr sz="1800" b="1"/>
            </a:lvl3pPr>
            <a:lvl4pPr marL="1371513" indent="0">
              <a:buNone/>
              <a:defRPr sz="1600" b="1"/>
            </a:lvl4pPr>
            <a:lvl5pPr marL="1828684" indent="0">
              <a:buNone/>
              <a:defRPr sz="1600" b="1"/>
            </a:lvl5pPr>
            <a:lvl6pPr marL="2285855" indent="0">
              <a:buNone/>
              <a:defRPr sz="1600" b="1"/>
            </a:lvl6pPr>
            <a:lvl7pPr marL="2743026" indent="0">
              <a:buNone/>
              <a:defRPr sz="1600" b="1"/>
            </a:lvl7pPr>
            <a:lvl8pPr marL="3200198" indent="0">
              <a:buNone/>
              <a:defRPr sz="1600" b="1"/>
            </a:lvl8pPr>
            <a:lvl9pPr marL="3657369"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5032112" y="2174875"/>
            <a:ext cx="437858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5807CC6E-7818-4DC0-B70F-3B5D03AC48D3}" type="datetimeFigureOut">
              <a:rPr lang="fr-FR" smtClean="0"/>
              <a:t>25/10/2015</a:t>
            </a:fld>
            <a:endParaRPr lang="fr-FR"/>
          </a:p>
        </p:txBody>
      </p:sp>
      <p:sp>
        <p:nvSpPr>
          <p:cNvPr id="8" name="Footer Placeholder 7"/>
          <p:cNvSpPr>
            <a:spLocks noGrp="1"/>
          </p:cNvSpPr>
          <p:nvPr>
            <p:ph type="ftr" sz="quarter" idx="11"/>
          </p:nvPr>
        </p:nvSpPr>
        <p:spPr/>
        <p:txBody>
          <a:bodyPr/>
          <a:lstStyle/>
          <a:p>
            <a:r>
              <a:rPr lang="en-GB" altLang="fr-FR" smtClean="0"/>
              <a:t>Robin Bourgeois, CIRAD-ES Arena - 2009 -</a:t>
            </a:r>
            <a:endParaRPr lang="en-US" altLang="fr-FR" sz="1400"/>
          </a:p>
        </p:txBody>
      </p:sp>
      <p:sp>
        <p:nvSpPr>
          <p:cNvPr id="9" name="Slide Number Placeholder 8"/>
          <p:cNvSpPr>
            <a:spLocks noGrp="1"/>
          </p:cNvSpPr>
          <p:nvPr>
            <p:ph type="sldNum" sz="quarter" idx="12"/>
          </p:nvPr>
        </p:nvSpPr>
        <p:spPr/>
        <p:txBody>
          <a:bodyPr/>
          <a:lstStyle/>
          <a:p>
            <a:fld id="{26FB0FFE-741B-4189-B319-BFC3DEC4B86C}" type="slidenum">
              <a:rPr lang="en-US" altLang="fr-FR" smtClean="0"/>
              <a:pPr/>
              <a:t>‹N°›</a:t>
            </a:fld>
            <a:endParaRPr lang="en-US" altLang="fr-FR"/>
          </a:p>
        </p:txBody>
      </p:sp>
      <p:pic>
        <p:nvPicPr>
          <p:cNvPr id="10" name="Picture 9"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5807CC6E-7818-4DC0-B70F-3B5D03AC48D3}" type="datetimeFigureOut">
              <a:rPr lang="fr-FR" smtClean="0"/>
              <a:t>25/10/2015</a:t>
            </a:fld>
            <a:endParaRPr lang="fr-FR"/>
          </a:p>
        </p:txBody>
      </p:sp>
      <p:sp>
        <p:nvSpPr>
          <p:cNvPr id="4" name="Footer Placeholder 3"/>
          <p:cNvSpPr>
            <a:spLocks noGrp="1"/>
          </p:cNvSpPr>
          <p:nvPr>
            <p:ph type="ftr" sz="quarter" idx="11"/>
          </p:nvPr>
        </p:nvSpPr>
        <p:spPr/>
        <p:txBody>
          <a:bodyPr/>
          <a:lstStyle/>
          <a:p>
            <a:r>
              <a:rPr lang="en-GB" altLang="fr-FR" smtClean="0"/>
              <a:t>Robin Bourgeois, CIRAD-ES Arena - 2009 -</a:t>
            </a:r>
            <a:endParaRPr lang="en-US" altLang="fr-FR" sz="1400"/>
          </a:p>
        </p:txBody>
      </p:sp>
      <p:sp>
        <p:nvSpPr>
          <p:cNvPr id="5" name="Slide Number Placeholder 4"/>
          <p:cNvSpPr>
            <a:spLocks noGrp="1"/>
          </p:cNvSpPr>
          <p:nvPr>
            <p:ph type="sldNum" sz="quarter" idx="12"/>
          </p:nvPr>
        </p:nvSpPr>
        <p:spPr/>
        <p:txBody>
          <a:bodyPr/>
          <a:lstStyle/>
          <a:p>
            <a:fld id="{11C55427-D0C7-416E-BF0D-B6D245816E73}" type="slidenum">
              <a:rPr lang="en-US" altLang="fr-FR" smtClean="0"/>
              <a:pPr/>
              <a:t>‹N°›</a:t>
            </a:fld>
            <a:endParaRPr lang="en-US" altLang="fr-FR"/>
          </a:p>
        </p:txBody>
      </p:sp>
      <p:pic>
        <p:nvPicPr>
          <p:cNvPr id="6" name="Picture 5"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07CC6E-7818-4DC0-B70F-3B5D03AC48D3}" type="datetimeFigureOut">
              <a:rPr lang="fr-FR" smtClean="0"/>
              <a:t>25/10/2015</a:t>
            </a:fld>
            <a:endParaRPr lang="fr-FR"/>
          </a:p>
        </p:txBody>
      </p:sp>
      <p:sp>
        <p:nvSpPr>
          <p:cNvPr id="3" name="Footer Placeholder 2"/>
          <p:cNvSpPr>
            <a:spLocks noGrp="1"/>
          </p:cNvSpPr>
          <p:nvPr>
            <p:ph type="ftr" sz="quarter" idx="11"/>
          </p:nvPr>
        </p:nvSpPr>
        <p:spPr/>
        <p:txBody>
          <a:bodyPr/>
          <a:lstStyle/>
          <a:p>
            <a:r>
              <a:rPr lang="en-GB" altLang="fr-FR" smtClean="0"/>
              <a:t>Robin Bourgeois, CIRAD-ES Arena - 2009 -</a:t>
            </a:r>
            <a:endParaRPr lang="en-US" altLang="fr-FR" sz="1400"/>
          </a:p>
        </p:txBody>
      </p:sp>
      <p:sp>
        <p:nvSpPr>
          <p:cNvPr id="4" name="Slide Number Placeholder 3"/>
          <p:cNvSpPr>
            <a:spLocks noGrp="1"/>
          </p:cNvSpPr>
          <p:nvPr>
            <p:ph type="sldNum" sz="quarter" idx="12"/>
          </p:nvPr>
        </p:nvSpPr>
        <p:spPr/>
        <p:txBody>
          <a:bodyPr/>
          <a:lstStyle/>
          <a:p>
            <a:fld id="{03D9D02F-3853-49D5-A83B-B015ED98CD2C}" type="slidenum">
              <a:rPr lang="en-US" altLang="fr-FR" smtClean="0"/>
              <a:pPr/>
              <a:t>‹N°›</a:t>
            </a:fld>
            <a:endParaRPr lang="en-US" altLang="fr-FR"/>
          </a:p>
        </p:txBody>
      </p:sp>
      <p:pic>
        <p:nvPicPr>
          <p:cNvPr id="5" name="Picture 4" descr="ppt banner ok.png"/>
          <p:cNvPicPr>
            <a:picLocks noChangeAspect="1"/>
          </p:cNvPicPr>
          <p:nvPr/>
        </p:nvPicPr>
        <p:blipFill>
          <a:blip r:embed="rId2" cstate="print"/>
          <a:stretch>
            <a:fillRect/>
          </a:stretch>
        </p:blipFill>
        <p:spPr>
          <a:xfrm>
            <a:off x="1" y="332657"/>
            <a:ext cx="9906000" cy="829056"/>
          </a:xfrm>
          <a:prstGeom prst="rect">
            <a:avLst/>
          </a:prstGeom>
        </p:spPr>
      </p:pic>
      <p:sp>
        <p:nvSpPr>
          <p:cNvPr id="6" name="Title 1"/>
          <p:cNvSpPr>
            <a:spLocks noGrp="1"/>
          </p:cNvSpPr>
          <p:nvPr>
            <p:ph type="title"/>
          </p:nvPr>
        </p:nvSpPr>
        <p:spPr>
          <a:xfrm>
            <a:off x="1676637" y="404664"/>
            <a:ext cx="8034892" cy="648072"/>
          </a:xfrm>
        </p:spPr>
        <p:txBody>
          <a:bodyPr>
            <a:normAutofit fontScale="90000"/>
          </a:bodyPr>
          <a:lstStyle/>
          <a:p>
            <a:r>
              <a:rPr lang="fr-FR" smtClean="0">
                <a:solidFill>
                  <a:schemeClr val="bg1"/>
                </a:solidFill>
              </a:rPr>
              <a:t>Modifiez le style du titre</a:t>
            </a:r>
            <a:endParaRPr lang="en-US" dirty="0">
              <a:solidFill>
                <a:schemeClr val="bg1"/>
              </a:solidFill>
            </a:endParaRP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95301" y="273050"/>
            <a:ext cx="3259006" cy="1162050"/>
          </a:xfrm>
        </p:spPr>
        <p:txBody>
          <a:bodyPr anchor="b"/>
          <a:lstStyle>
            <a:lvl1pPr algn="l">
              <a:defRPr sz="2000" b="1"/>
            </a:lvl1pPr>
          </a:lstStyle>
          <a:p>
            <a:r>
              <a:rPr lang="fr-FR" smtClean="0"/>
              <a:t>Modifiez le style du titre</a:t>
            </a:r>
            <a:endParaRPr lang="en-US"/>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Text Placeholder 3"/>
          <p:cNvSpPr>
            <a:spLocks noGrp="1"/>
          </p:cNvSpPr>
          <p:nvPr>
            <p:ph type="body" sz="half" idx="2"/>
          </p:nvPr>
        </p:nvSpPr>
        <p:spPr>
          <a:xfrm>
            <a:off x="495301" y="1435102"/>
            <a:ext cx="3259006" cy="4691063"/>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807CC6E-7818-4DC0-B70F-3B5D03AC48D3}" type="datetimeFigureOut">
              <a:rPr lang="fr-FR" smtClean="0"/>
              <a:t>25/10/2015</a:t>
            </a:fld>
            <a:endParaRPr lang="fr-FR"/>
          </a:p>
        </p:txBody>
      </p:sp>
      <p:sp>
        <p:nvSpPr>
          <p:cNvPr id="6" name="Footer Placeholder 5"/>
          <p:cNvSpPr>
            <a:spLocks noGrp="1"/>
          </p:cNvSpPr>
          <p:nvPr>
            <p:ph type="ftr" sz="quarter" idx="11"/>
          </p:nvPr>
        </p:nvSpPr>
        <p:spPr/>
        <p:txBody>
          <a:bodyPr/>
          <a:lstStyle/>
          <a:p>
            <a:r>
              <a:rPr lang="en-GB" altLang="fr-FR" smtClean="0"/>
              <a:t>Robin Bourgeois, CIRAD-ES Arena - 2009 -</a:t>
            </a:r>
            <a:endParaRPr lang="en-US" altLang="fr-FR" sz="1400"/>
          </a:p>
        </p:txBody>
      </p:sp>
      <p:sp>
        <p:nvSpPr>
          <p:cNvPr id="7" name="Slide Number Placeholder 6"/>
          <p:cNvSpPr>
            <a:spLocks noGrp="1"/>
          </p:cNvSpPr>
          <p:nvPr>
            <p:ph type="sldNum" sz="quarter" idx="12"/>
          </p:nvPr>
        </p:nvSpPr>
        <p:spPr/>
        <p:txBody>
          <a:bodyPr/>
          <a:lstStyle/>
          <a:p>
            <a:fld id="{9A03F66F-EE5B-4D2D-A8D3-3FD4FF45BD92}" type="slidenum">
              <a:rPr lang="en-US" altLang="fr-FR" smtClean="0"/>
              <a:pPr/>
              <a:t>‹N°›</a:t>
            </a:fld>
            <a:endParaRPr lang="en-US" altLang="fr-FR"/>
          </a:p>
        </p:txBody>
      </p:sp>
      <p:pic>
        <p:nvPicPr>
          <p:cNvPr id="8" name="Picture 7"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941646" y="4800600"/>
            <a:ext cx="5943600" cy="566738"/>
          </a:xfr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941646" y="612775"/>
            <a:ext cx="5943600" cy="4114800"/>
          </a:xfrm>
        </p:spPr>
        <p:txBody>
          <a:bodyPr/>
          <a:lstStyle>
            <a:lvl1pPr marL="0" indent="0">
              <a:buNone/>
              <a:defRPr sz="3200"/>
            </a:lvl1pPr>
            <a:lvl2pPr marL="457171" indent="0">
              <a:buNone/>
              <a:defRPr sz="2800"/>
            </a:lvl2pPr>
            <a:lvl3pPr marL="914342" indent="0">
              <a:buNone/>
              <a:defRPr sz="2400"/>
            </a:lvl3pPr>
            <a:lvl4pPr marL="1371513" indent="0">
              <a:buNone/>
              <a:defRPr sz="2000"/>
            </a:lvl4pPr>
            <a:lvl5pPr marL="1828684" indent="0">
              <a:buNone/>
              <a:defRPr sz="2000"/>
            </a:lvl5pPr>
            <a:lvl6pPr marL="2285855" indent="0">
              <a:buNone/>
              <a:defRPr sz="2000"/>
            </a:lvl6pPr>
            <a:lvl7pPr marL="2743026" indent="0">
              <a:buNone/>
              <a:defRPr sz="2000"/>
            </a:lvl7pPr>
            <a:lvl8pPr marL="3200198" indent="0">
              <a:buNone/>
              <a:defRPr sz="2000"/>
            </a:lvl8pPr>
            <a:lvl9pPr marL="3657369"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941646" y="5367338"/>
            <a:ext cx="5943600" cy="804862"/>
          </a:xfrm>
        </p:spPr>
        <p:txBody>
          <a:bodyPr/>
          <a:lstStyle>
            <a:lvl1pPr marL="0" indent="0">
              <a:buNone/>
              <a:defRPr sz="1400"/>
            </a:lvl1pPr>
            <a:lvl2pPr marL="457171" indent="0">
              <a:buNone/>
              <a:defRPr sz="1200"/>
            </a:lvl2pPr>
            <a:lvl3pPr marL="914342" indent="0">
              <a:buNone/>
              <a:defRPr sz="1000"/>
            </a:lvl3pPr>
            <a:lvl4pPr marL="1371513" indent="0">
              <a:buNone/>
              <a:defRPr sz="900"/>
            </a:lvl4pPr>
            <a:lvl5pPr marL="1828684" indent="0">
              <a:buNone/>
              <a:defRPr sz="900"/>
            </a:lvl5pPr>
            <a:lvl6pPr marL="2285855" indent="0">
              <a:buNone/>
              <a:defRPr sz="900"/>
            </a:lvl6pPr>
            <a:lvl7pPr marL="2743026" indent="0">
              <a:buNone/>
              <a:defRPr sz="900"/>
            </a:lvl7pPr>
            <a:lvl8pPr marL="3200198" indent="0">
              <a:buNone/>
              <a:defRPr sz="900"/>
            </a:lvl8pPr>
            <a:lvl9pPr marL="3657369"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5807CC6E-7818-4DC0-B70F-3B5D03AC48D3}" type="datetimeFigureOut">
              <a:rPr lang="fr-FR" smtClean="0"/>
              <a:t>25/10/2015</a:t>
            </a:fld>
            <a:endParaRPr lang="fr-FR"/>
          </a:p>
        </p:txBody>
      </p:sp>
      <p:sp>
        <p:nvSpPr>
          <p:cNvPr id="6" name="Footer Placeholder 5"/>
          <p:cNvSpPr>
            <a:spLocks noGrp="1"/>
          </p:cNvSpPr>
          <p:nvPr>
            <p:ph type="ftr" sz="quarter" idx="11"/>
          </p:nvPr>
        </p:nvSpPr>
        <p:spPr/>
        <p:txBody>
          <a:bodyPr/>
          <a:lstStyle/>
          <a:p>
            <a:r>
              <a:rPr lang="en-GB" altLang="fr-FR" smtClean="0"/>
              <a:t>Robin Bourgeois, CIRAD-ES Arena - 2009 -</a:t>
            </a:r>
            <a:endParaRPr lang="en-US" altLang="fr-FR" sz="1400"/>
          </a:p>
        </p:txBody>
      </p:sp>
      <p:sp>
        <p:nvSpPr>
          <p:cNvPr id="7" name="Slide Number Placeholder 6"/>
          <p:cNvSpPr>
            <a:spLocks noGrp="1"/>
          </p:cNvSpPr>
          <p:nvPr>
            <p:ph type="sldNum" sz="quarter" idx="12"/>
          </p:nvPr>
        </p:nvSpPr>
        <p:spPr/>
        <p:txBody>
          <a:bodyPr/>
          <a:lstStyle/>
          <a:p>
            <a:fld id="{1A84BDCB-3EA4-4744-8456-F7FA15A3433F}" type="slidenum">
              <a:rPr lang="en-US" altLang="fr-FR" smtClean="0"/>
              <a:pPr/>
              <a:t>‹N°›</a:t>
            </a:fld>
            <a:endParaRPr lang="en-US" altLang="fr-FR"/>
          </a:p>
        </p:txBody>
      </p:sp>
      <p:pic>
        <p:nvPicPr>
          <p:cNvPr id="8" name="Picture 7" descr="ppt banner ok.png"/>
          <p:cNvPicPr>
            <a:picLocks noChangeAspect="1"/>
          </p:cNvPicPr>
          <p:nvPr/>
        </p:nvPicPr>
        <p:blipFill>
          <a:blip r:embed="rId2" cstate="print"/>
          <a:stretch>
            <a:fillRect/>
          </a:stretch>
        </p:blipFill>
        <p:spPr>
          <a:xfrm>
            <a:off x="1" y="332657"/>
            <a:ext cx="9906000" cy="82905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1" y="274639"/>
            <a:ext cx="8915401" cy="1143000"/>
          </a:xfrm>
          <a:prstGeom prst="rect">
            <a:avLst/>
          </a:prstGeom>
        </p:spPr>
        <p:txBody>
          <a:bodyPr vert="horz" lIns="91434" tIns="45718" rIns="91434" bIns="45718"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495301" y="1600202"/>
            <a:ext cx="8915401" cy="4525963"/>
          </a:xfrm>
          <a:prstGeom prst="rect">
            <a:avLst/>
          </a:prstGeom>
        </p:spPr>
        <p:txBody>
          <a:bodyPr vert="horz" lIns="91434" tIns="45718" rIns="91434" bIns="45718"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95301" y="6356353"/>
            <a:ext cx="2311400" cy="365125"/>
          </a:xfrm>
          <a:prstGeom prst="rect">
            <a:avLst/>
          </a:prstGeom>
        </p:spPr>
        <p:txBody>
          <a:bodyPr vert="horz" lIns="91434" tIns="45718" rIns="91434" bIns="45718" rtlCol="0" anchor="ctr"/>
          <a:lstStyle>
            <a:lvl1pPr algn="l">
              <a:defRPr sz="1200">
                <a:solidFill>
                  <a:schemeClr val="tx1">
                    <a:tint val="75000"/>
                  </a:schemeClr>
                </a:solidFill>
              </a:defRPr>
            </a:lvl1pPr>
          </a:lstStyle>
          <a:p>
            <a:fld id="{5807CC6E-7818-4DC0-B70F-3B5D03AC48D3}" type="datetimeFigureOut">
              <a:rPr lang="fr-FR" smtClean="0"/>
              <a:t>25/10/2015</a:t>
            </a:fld>
            <a:endParaRPr lang="fr-FR"/>
          </a:p>
        </p:txBody>
      </p:sp>
      <p:sp>
        <p:nvSpPr>
          <p:cNvPr id="5" name="Footer Placeholder 4"/>
          <p:cNvSpPr>
            <a:spLocks noGrp="1"/>
          </p:cNvSpPr>
          <p:nvPr>
            <p:ph type="ftr" sz="quarter" idx="3"/>
          </p:nvPr>
        </p:nvSpPr>
        <p:spPr>
          <a:xfrm>
            <a:off x="3384552" y="6356353"/>
            <a:ext cx="3136900" cy="365125"/>
          </a:xfrm>
          <a:prstGeom prst="rect">
            <a:avLst/>
          </a:prstGeom>
        </p:spPr>
        <p:txBody>
          <a:bodyPr vert="horz" lIns="91434" tIns="45718" rIns="91434" bIns="45718" rtlCol="0" anchor="ctr"/>
          <a:lstStyle>
            <a:lvl1pPr algn="ctr">
              <a:defRPr sz="1200">
                <a:solidFill>
                  <a:schemeClr val="tx1">
                    <a:tint val="75000"/>
                  </a:schemeClr>
                </a:solidFill>
              </a:defRPr>
            </a:lvl1pPr>
          </a:lstStyle>
          <a:p>
            <a:r>
              <a:rPr lang="en-GB" altLang="fr-FR" smtClean="0"/>
              <a:t>Robin Bourgeois, CIRAD-ES Arena - 2009 -</a:t>
            </a:r>
            <a:endParaRPr lang="en-US" altLang="fr-FR" sz="1400"/>
          </a:p>
        </p:txBody>
      </p:sp>
      <p:sp>
        <p:nvSpPr>
          <p:cNvPr id="6" name="Slide Number Placeholder 5"/>
          <p:cNvSpPr>
            <a:spLocks noGrp="1"/>
          </p:cNvSpPr>
          <p:nvPr>
            <p:ph type="sldNum" sz="quarter" idx="4"/>
          </p:nvPr>
        </p:nvSpPr>
        <p:spPr>
          <a:xfrm>
            <a:off x="7099301" y="6356353"/>
            <a:ext cx="2311400" cy="365125"/>
          </a:xfrm>
          <a:prstGeom prst="rect">
            <a:avLst/>
          </a:prstGeom>
        </p:spPr>
        <p:txBody>
          <a:bodyPr vert="horz" lIns="91434" tIns="45718" rIns="91434" bIns="45718" rtlCol="0" anchor="ctr"/>
          <a:lstStyle>
            <a:lvl1pPr algn="r">
              <a:defRPr sz="1200">
                <a:solidFill>
                  <a:schemeClr val="tx1">
                    <a:tint val="75000"/>
                  </a:schemeClr>
                </a:solidFill>
              </a:defRPr>
            </a:lvl1pPr>
          </a:lstStyle>
          <a:p>
            <a:fld id="{03D9D02F-3853-49D5-A83B-B015ED98CD2C}" type="slidenum">
              <a:rPr lang="en-US" altLang="fr-FR" smtClean="0"/>
              <a:pPr/>
              <a:t>‹N°›</a:t>
            </a:fld>
            <a:endParaRPr lang="en-US" altLang="fr-F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Lst>
  <p:hf hdr="0" dt="0"/>
  <p:txStyles>
    <p:titleStyle>
      <a:lvl1pPr algn="ctr" defTabSz="914342" rtl="0" eaLnBrk="1" latinLnBrk="0" hangingPunct="1">
        <a:spcBef>
          <a:spcPct val="0"/>
        </a:spcBef>
        <a:buNone/>
        <a:defRPr sz="4400" kern="1200">
          <a:solidFill>
            <a:schemeClr val="tx1"/>
          </a:solidFill>
          <a:latin typeface="+mj-lt"/>
          <a:ea typeface="+mj-ea"/>
          <a:cs typeface="+mj-cs"/>
        </a:defRPr>
      </a:lvl1pPr>
    </p:titleStyle>
    <p:bodyStyle>
      <a:lvl1pPr marL="342879" indent="-342879" algn="l" defTabSz="914342"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3" indent="-285732" algn="l" defTabSz="914342"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8" indent="-228586" algn="l" defTabSz="914342"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9"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70"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41"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12"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83"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54" indent="-228586" algn="l" defTabSz="9143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42" rtl="0" eaLnBrk="1" latinLnBrk="0" hangingPunct="1">
        <a:defRPr sz="1800" kern="1200">
          <a:solidFill>
            <a:schemeClr val="tx1"/>
          </a:solidFill>
          <a:latin typeface="+mn-lt"/>
          <a:ea typeface="+mn-ea"/>
          <a:cs typeface="+mn-cs"/>
        </a:defRPr>
      </a:lvl1pPr>
      <a:lvl2pPr marL="457171" algn="l" defTabSz="914342" rtl="0" eaLnBrk="1" latinLnBrk="0" hangingPunct="1">
        <a:defRPr sz="1800" kern="1200">
          <a:solidFill>
            <a:schemeClr val="tx1"/>
          </a:solidFill>
          <a:latin typeface="+mn-lt"/>
          <a:ea typeface="+mn-ea"/>
          <a:cs typeface="+mn-cs"/>
        </a:defRPr>
      </a:lvl2pPr>
      <a:lvl3pPr marL="914342" algn="l" defTabSz="914342" rtl="0" eaLnBrk="1" latinLnBrk="0" hangingPunct="1">
        <a:defRPr sz="1800" kern="1200">
          <a:solidFill>
            <a:schemeClr val="tx1"/>
          </a:solidFill>
          <a:latin typeface="+mn-lt"/>
          <a:ea typeface="+mn-ea"/>
          <a:cs typeface="+mn-cs"/>
        </a:defRPr>
      </a:lvl3pPr>
      <a:lvl4pPr marL="1371513" algn="l" defTabSz="914342" rtl="0" eaLnBrk="1" latinLnBrk="0" hangingPunct="1">
        <a:defRPr sz="1800" kern="1200">
          <a:solidFill>
            <a:schemeClr val="tx1"/>
          </a:solidFill>
          <a:latin typeface="+mn-lt"/>
          <a:ea typeface="+mn-ea"/>
          <a:cs typeface="+mn-cs"/>
        </a:defRPr>
      </a:lvl4pPr>
      <a:lvl5pPr marL="1828684" algn="l" defTabSz="914342" rtl="0" eaLnBrk="1" latinLnBrk="0" hangingPunct="1">
        <a:defRPr sz="1800" kern="1200">
          <a:solidFill>
            <a:schemeClr val="tx1"/>
          </a:solidFill>
          <a:latin typeface="+mn-lt"/>
          <a:ea typeface="+mn-ea"/>
          <a:cs typeface="+mn-cs"/>
        </a:defRPr>
      </a:lvl5pPr>
      <a:lvl6pPr marL="2285855" algn="l" defTabSz="914342" rtl="0" eaLnBrk="1" latinLnBrk="0" hangingPunct="1">
        <a:defRPr sz="1800" kern="1200">
          <a:solidFill>
            <a:schemeClr val="tx1"/>
          </a:solidFill>
          <a:latin typeface="+mn-lt"/>
          <a:ea typeface="+mn-ea"/>
          <a:cs typeface="+mn-cs"/>
        </a:defRPr>
      </a:lvl6pPr>
      <a:lvl7pPr marL="2743026" algn="l" defTabSz="914342" rtl="0" eaLnBrk="1" latinLnBrk="0" hangingPunct="1">
        <a:defRPr sz="1800" kern="1200">
          <a:solidFill>
            <a:schemeClr val="tx1"/>
          </a:solidFill>
          <a:latin typeface="+mn-lt"/>
          <a:ea typeface="+mn-ea"/>
          <a:cs typeface="+mn-cs"/>
        </a:defRPr>
      </a:lvl7pPr>
      <a:lvl8pPr marL="3200198" algn="l" defTabSz="914342" rtl="0" eaLnBrk="1" latinLnBrk="0" hangingPunct="1">
        <a:defRPr sz="1800" kern="1200">
          <a:solidFill>
            <a:schemeClr val="tx1"/>
          </a:solidFill>
          <a:latin typeface="+mn-lt"/>
          <a:ea typeface="+mn-ea"/>
          <a:cs typeface="+mn-cs"/>
        </a:defRPr>
      </a:lvl8pPr>
      <a:lvl9pPr marL="3657369" algn="l" defTabSz="9143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http://en.mercopress.com/2010/11/08/rural-poverty-remains-strong-in-latin-america-in-spite-of-agriculture-boom" TargetMode="External"/><Relationship Id="rId3" Type="http://schemas.openxmlformats.org/officeDocument/2006/relationships/hyperlink" Target="http://www.antoine-berger.com/" TargetMode="External"/><Relationship Id="rId7" Type="http://schemas.openxmlformats.org/officeDocument/2006/relationships/hyperlink" Target="http://i.unu.edu/media/ourworld.unu.edu-en/article/2378/farming-in-the-concrete-jungle-2.jpg" TargetMode="External"/><Relationship Id="rId2" Type="http://schemas.openxmlformats.org/officeDocument/2006/relationships/hyperlink" Target="http://gallery.nen.gov.uk/asset56707_501-.html" TargetMode="External"/><Relationship Id="rId1" Type="http://schemas.openxmlformats.org/officeDocument/2006/relationships/slideLayout" Target="../slideLayouts/slideLayout12.xml"/><Relationship Id="rId6" Type="http://schemas.openxmlformats.org/officeDocument/2006/relationships/hyperlink" Target="http://ourworld.unu.edu/en/farming-in-the-concrete-jungle" TargetMode="External"/><Relationship Id="rId5" Type="http://schemas.openxmlformats.org/officeDocument/2006/relationships/hyperlink" Target="http://search.library.wisc.edu/catalog/DSB5MNMBXUVEU8C" TargetMode="External"/><Relationship Id="rId10" Type="http://schemas.openxmlformats.org/officeDocument/2006/relationships/hyperlink" Target="http://farmsnotfactories.org/wp-content/uploads/2015/02/agrosuper-pig-farm.jpg" TargetMode="External"/><Relationship Id="rId4" Type="http://schemas.openxmlformats.org/officeDocument/2006/relationships/hyperlink" Target="http://www.chambery-metropole.fr/3612-schema-agricole.htm" TargetMode="External"/><Relationship Id="rId9" Type="http://schemas.openxmlformats.org/officeDocument/2006/relationships/hyperlink" Target="https://www.dropbox.com/s/9m97jrmmb6yvj9b/Farm_interior.jpg?dl=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1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8" descr="C:\Users\bourgeois\AppData\Local\Microsoft\Windows\Temporary Internet Files\Content.IE5\WKV82YJR\MC910220653[1].jpg"/>
          <p:cNvPicPr>
            <a:picLocks noChangeAspect="1" noChangeArrowheads="1"/>
          </p:cNvPicPr>
          <p:nvPr/>
        </p:nvPicPr>
        <p:blipFill rotWithShape="1">
          <a:blip r:embed="rId2" cstate="print"/>
          <a:srcRect t="15527"/>
          <a:stretch/>
        </p:blipFill>
        <p:spPr bwMode="auto">
          <a:xfrm>
            <a:off x="4222688" y="249382"/>
            <a:ext cx="5052155" cy="2984126"/>
          </a:xfrm>
          <a:prstGeom prst="rect">
            <a:avLst/>
          </a:prstGeom>
          <a:noFill/>
        </p:spPr>
      </p:pic>
      <p:sp>
        <p:nvSpPr>
          <p:cNvPr id="15" name="TextBox 6"/>
          <p:cNvSpPr txBox="1"/>
          <p:nvPr/>
        </p:nvSpPr>
        <p:spPr>
          <a:xfrm rot="21405808">
            <a:off x="8401176" y="1191770"/>
            <a:ext cx="721568" cy="2154436"/>
          </a:xfrm>
          <a:prstGeom prst="rect">
            <a:avLst/>
          </a:prstGeom>
          <a:noFill/>
          <a:effectLst>
            <a:outerShdw blurRad="76200" dist="12700" dir="2700000" sy="-23000" kx="-800400" algn="bl" rotWithShape="0">
              <a:prstClr val="black">
                <a:alpha val="20000"/>
              </a:prstClr>
            </a:outerShdw>
            <a:reflection blurRad="6350" stA="50000" endA="300" endPos="55000" dir="5400000" sy="-100000" algn="bl" rotWithShape="0"/>
          </a:effectLst>
        </p:spPr>
        <p:txBody>
          <a:bodyPr wrap="square" lIns="91434" tIns="45718" rIns="91434" bIns="45718" rtlCol="0">
            <a:spAutoFit/>
            <a:scene3d>
              <a:camera prst="isometricOffAxis2Right">
                <a:rot lat="141237" lon="19007323" rev="21587636"/>
              </a:camera>
              <a:lightRig rig="threePt" dir="t"/>
            </a:scene3d>
            <a:sp3d z="69850" extrusionH="196850">
              <a:bevelT w="273050" h="38100" prst="coolSlant"/>
              <a:bevelB w="152400" h="57150" prst="coolSlant"/>
              <a:extrusionClr>
                <a:srgbClr val="800080"/>
              </a:extrusionClr>
            </a:sp3d>
          </a:bodyPr>
          <a:lstStyle/>
          <a:p>
            <a:r>
              <a:rPr lang="fr-FR" sz="13400" dirty="0">
                <a:solidFill>
                  <a:schemeClr val="accent6">
                    <a:lumMod val="50000"/>
                  </a:schemeClr>
                </a:solidFill>
                <a:effectLst>
                  <a:outerShdw blurRad="60007" dist="310007" dir="7680000" sy="30000" kx="1300200" algn="ctr" rotWithShape="0">
                    <a:prstClr val="black">
                      <a:alpha val="32000"/>
                    </a:prstClr>
                  </a:outerShdw>
                </a:effectLst>
                <a:latin typeface="Blue Highway Condensed" pitchFamily="2" charset="0"/>
              </a:rPr>
              <a:t>S</a:t>
            </a:r>
            <a:endParaRPr lang="en-US" sz="13400" dirty="0">
              <a:solidFill>
                <a:schemeClr val="accent6">
                  <a:lumMod val="50000"/>
                </a:schemeClr>
              </a:solidFill>
              <a:effectLst>
                <a:outerShdw blurRad="60007" dist="310007" dir="7680000" sy="30000" kx="1300200" algn="ctr" rotWithShape="0">
                  <a:prstClr val="black">
                    <a:alpha val="32000"/>
                  </a:prstClr>
                </a:outerShdw>
              </a:effectLst>
              <a:latin typeface="Blue Highway Condensed" pitchFamily="2" charset="0"/>
            </a:endParaRPr>
          </a:p>
        </p:txBody>
      </p:sp>
      <p:sp>
        <p:nvSpPr>
          <p:cNvPr id="2" name="Titre 1"/>
          <p:cNvSpPr>
            <a:spLocks noGrp="1"/>
          </p:cNvSpPr>
          <p:nvPr>
            <p:ph type="ctrTitle"/>
          </p:nvPr>
        </p:nvSpPr>
        <p:spPr>
          <a:xfrm>
            <a:off x="613104" y="2470069"/>
            <a:ext cx="8420100" cy="4191991"/>
          </a:xfrm>
        </p:spPr>
        <p:txBody>
          <a:bodyPr>
            <a:noAutofit/>
          </a:bodyPr>
          <a:lstStyle/>
          <a:p>
            <a:r>
              <a:rPr lang="en-GB" sz="4000" dirty="0"/>
              <a:t> “The futures of agriculture, food and rural development: </a:t>
            </a:r>
            <a:r>
              <a:rPr lang="en-GB" sz="4000" dirty="0" smtClean="0"/>
              <a:t/>
            </a:r>
            <a:br>
              <a:rPr lang="en-GB" sz="4000" dirty="0" smtClean="0"/>
            </a:br>
            <a:r>
              <a:rPr lang="en-GB" sz="4000" dirty="0" smtClean="0"/>
              <a:t>Drivers and scenarios</a:t>
            </a:r>
            <a:r>
              <a:rPr lang="en-GB" sz="4000" dirty="0"/>
              <a:t/>
            </a:r>
            <a:br>
              <a:rPr lang="en-GB" sz="4000" dirty="0"/>
            </a:br>
            <a:r>
              <a:rPr lang="en-GB" sz="2300" dirty="0"/>
              <a:t/>
            </a:r>
            <a:br>
              <a:rPr lang="en-GB" sz="2300" dirty="0"/>
            </a:br>
            <a:r>
              <a:rPr lang="en-GB" sz="2000" dirty="0" smtClean="0">
                <a:latin typeface="+mn-lt"/>
              </a:rPr>
              <a:t>3</a:t>
            </a:r>
            <a:r>
              <a:rPr lang="en-GB" sz="2000" baseline="30000" dirty="0" smtClean="0">
                <a:latin typeface="+mn-lt"/>
              </a:rPr>
              <a:t>rd</a:t>
            </a:r>
            <a:r>
              <a:rPr lang="en-GB" sz="2000" dirty="0" smtClean="0">
                <a:latin typeface="+mn-lt"/>
              </a:rPr>
              <a:t>  Workshop on Drivers and Trends of the Future Developments of Non-Communicable Diseases</a:t>
            </a:r>
            <a:r>
              <a:rPr lang="en-GB" sz="2000" dirty="0">
                <a:latin typeface="+mn-lt"/>
              </a:rPr>
              <a:t/>
            </a:r>
            <a:br>
              <a:rPr lang="en-GB" sz="2000" dirty="0">
                <a:latin typeface="+mn-lt"/>
              </a:rPr>
            </a:br>
            <a:r>
              <a:rPr lang="en-GB" sz="1800" i="1" dirty="0" smtClean="0"/>
              <a:t>October 26</a:t>
            </a:r>
            <a:r>
              <a:rPr lang="en-GB" sz="1800" i="1" baseline="30000" dirty="0" smtClean="0"/>
              <a:t>th</a:t>
            </a:r>
            <a:r>
              <a:rPr lang="en-GB" sz="1800" i="1" dirty="0" smtClean="0"/>
              <a:t>  </a:t>
            </a:r>
            <a:r>
              <a:rPr lang="en-GB" sz="1800" i="1" dirty="0"/>
              <a:t>2015, </a:t>
            </a:r>
            <a:r>
              <a:rPr lang="en-GB" sz="1800" i="1" dirty="0" smtClean="0"/>
              <a:t>Lisbon, Portugal</a:t>
            </a:r>
            <a:r>
              <a:rPr lang="en-GB" sz="1800" i="1" dirty="0"/>
              <a:t/>
            </a:r>
            <a:br>
              <a:rPr lang="en-GB" sz="1800" i="1" dirty="0"/>
            </a:br>
            <a:r>
              <a:rPr lang="en-GB" sz="1800" i="1" dirty="0"/>
              <a:t/>
            </a:r>
            <a:br>
              <a:rPr lang="en-GB" sz="1800" i="1" dirty="0"/>
            </a:br>
            <a:r>
              <a:rPr lang="en-GB" sz="1800" i="1" dirty="0"/>
              <a:t>by </a:t>
            </a:r>
            <a:r>
              <a:rPr lang="en-GB" sz="1800" i="1" dirty="0" err="1"/>
              <a:t>Dr.</a:t>
            </a:r>
            <a:r>
              <a:rPr lang="en-GB" sz="1800" i="1" dirty="0"/>
              <a:t> Ir. Robin Bourgeois, </a:t>
            </a:r>
            <a:r>
              <a:rPr lang="en-GB" sz="1800" i="1" dirty="0" smtClean="0"/>
              <a:t/>
            </a:r>
            <a:br>
              <a:rPr lang="en-GB" sz="1800" i="1" dirty="0" smtClean="0"/>
            </a:br>
            <a:r>
              <a:rPr lang="en-GB" sz="1800" i="1" dirty="0" smtClean="0"/>
              <a:t>Senior </a:t>
            </a:r>
            <a:r>
              <a:rPr lang="en-GB" sz="1800" i="1" dirty="0"/>
              <a:t>Foresight Advisor</a:t>
            </a:r>
            <a:r>
              <a:rPr lang="en-GB" sz="1800" i="1" dirty="0" smtClean="0"/>
              <a:t>, GFAR </a:t>
            </a:r>
            <a:r>
              <a:rPr lang="en-GB" sz="1800" i="1" dirty="0"/>
              <a:t>Secretariat </a:t>
            </a:r>
            <a:r>
              <a:rPr lang="en-GB" sz="1800" i="1" dirty="0" smtClean="0"/>
              <a:t>, Rome</a:t>
            </a:r>
            <a:br>
              <a:rPr lang="en-GB" sz="1800" i="1" dirty="0" smtClean="0"/>
            </a:br>
            <a:r>
              <a:rPr lang="en-GB" sz="1800" i="1" dirty="0" smtClean="0"/>
              <a:t>Senior Scientist, CIRAD, France</a:t>
            </a:r>
            <a:endParaRPr lang="fr-FR" sz="4800" i="1" dirty="0"/>
          </a:p>
        </p:txBody>
      </p:sp>
      <p:sp>
        <p:nvSpPr>
          <p:cNvPr id="4" name="Espace réservé du pied de page 3"/>
          <p:cNvSpPr>
            <a:spLocks noGrp="1"/>
          </p:cNvSpPr>
          <p:nvPr>
            <p:ph type="ftr" sz="quarter" idx="11"/>
          </p:nvPr>
        </p:nvSpPr>
        <p:spPr/>
        <p:txBody>
          <a:bodyPr/>
          <a:lstStyle/>
          <a:p>
            <a:endParaRPr lang="en-US" altLang="fr-FR" sz="1400" dirty="0"/>
          </a:p>
        </p:txBody>
      </p:sp>
      <p:sp>
        <p:nvSpPr>
          <p:cNvPr id="5" name="Espace réservé du numéro de diapositive 4"/>
          <p:cNvSpPr>
            <a:spLocks noGrp="1"/>
          </p:cNvSpPr>
          <p:nvPr>
            <p:ph type="sldNum" sz="quarter" idx="12"/>
          </p:nvPr>
        </p:nvSpPr>
        <p:spPr/>
        <p:txBody>
          <a:bodyPr/>
          <a:lstStyle/>
          <a:p>
            <a:fld id="{CD29B701-5DEB-4BC3-A4FC-D08E176012F9}" type="slidenum">
              <a:rPr lang="en-US" altLang="fr-FR" smtClean="0"/>
              <a:pPr/>
              <a:t>1</a:t>
            </a:fld>
            <a:endParaRPr lang="en-US" altLang="fr-F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364" y="342512"/>
            <a:ext cx="926180" cy="1132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5717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225" y="1097985"/>
            <a:ext cx="4992555" cy="2923877"/>
          </a:xfrm>
          <a:prstGeom prst="rect">
            <a:avLst/>
          </a:prstGeom>
        </p:spPr>
        <p:txBody>
          <a:bodyPr wrap="square">
            <a:spAutoFit/>
          </a:bodyPr>
          <a:lstStyle/>
          <a:p>
            <a:r>
              <a:rPr lang="en-GB" dirty="0" smtClean="0"/>
              <a:t>Cities offer employment</a:t>
            </a:r>
            <a:r>
              <a:rPr lang="en-GB" dirty="0"/>
              <a:t>, </a:t>
            </a:r>
            <a:r>
              <a:rPr lang="en-GB" dirty="0" smtClean="0"/>
              <a:t>entertainment,  services and </a:t>
            </a:r>
            <a:r>
              <a:rPr lang="en-GB" dirty="0"/>
              <a:t>social life. </a:t>
            </a:r>
            <a:endParaRPr lang="en-GB" dirty="0" smtClean="0"/>
          </a:p>
          <a:p>
            <a:r>
              <a:rPr lang="en-GB" dirty="0" smtClean="0"/>
              <a:t>Mega cities expand, medium cities grow, unclear </a:t>
            </a:r>
            <a:r>
              <a:rPr lang="en-GB" dirty="0"/>
              <a:t>boundaries </a:t>
            </a:r>
            <a:r>
              <a:rPr lang="en-US" dirty="0"/>
              <a:t>between </a:t>
            </a:r>
            <a:r>
              <a:rPr lang="en-US" dirty="0" smtClean="0"/>
              <a:t>urban and rural. </a:t>
            </a:r>
          </a:p>
          <a:p>
            <a:endParaRPr lang="en-US" dirty="0"/>
          </a:p>
          <a:p>
            <a:r>
              <a:rPr lang="en-GB" dirty="0" smtClean="0">
                <a:solidFill>
                  <a:srgbClr val="C00000"/>
                </a:solidFill>
              </a:rPr>
              <a:t>Re-ruralisation, people prefer  the </a:t>
            </a:r>
            <a:r>
              <a:rPr lang="en-GB" dirty="0">
                <a:solidFill>
                  <a:srgbClr val="C00000"/>
                </a:solidFill>
              </a:rPr>
              <a:t>countryside</a:t>
            </a:r>
            <a:r>
              <a:rPr lang="en-GB" dirty="0" smtClean="0">
                <a:solidFill>
                  <a:srgbClr val="C00000"/>
                </a:solidFill>
              </a:rPr>
              <a:t>.</a:t>
            </a:r>
            <a:r>
              <a:rPr lang="en-GB" dirty="0">
                <a:solidFill>
                  <a:srgbClr val="C00000"/>
                </a:solidFill>
              </a:rPr>
              <a:t> </a:t>
            </a:r>
          </a:p>
        </p:txBody>
      </p:sp>
      <p:sp>
        <p:nvSpPr>
          <p:cNvPr id="5" name="Rectangle 4"/>
          <p:cNvSpPr/>
          <p:nvPr/>
        </p:nvSpPr>
        <p:spPr>
          <a:xfrm>
            <a:off x="5624514" y="3936716"/>
            <a:ext cx="3998458"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Conversion of agricultural land</a:t>
            </a:r>
          </a:p>
          <a:p>
            <a:r>
              <a:rPr lang="en-GB" dirty="0" smtClean="0"/>
              <a:t>Further migrations to cities</a:t>
            </a:r>
          </a:p>
          <a:p>
            <a:endParaRPr lang="en-GB" dirty="0"/>
          </a:p>
          <a:p>
            <a:r>
              <a:rPr lang="en-GB" dirty="0" smtClean="0"/>
              <a:t>Re-vitalisation of rural areas by new inhabitants. </a:t>
            </a:r>
            <a:endParaRPr lang="en-GB" dirty="0"/>
          </a:p>
        </p:txBody>
      </p:sp>
      <p:pic>
        <p:nvPicPr>
          <p:cNvPr id="5126" name="Picture 6" descr="C:\Users\Bourgeois\AppData\Local\Microsoft\Windows\Temporary Internet Files\Content.IE5\KRV99T62\MC90020051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1872" y="4593538"/>
            <a:ext cx="2808312" cy="199376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534731" y="461864"/>
            <a:ext cx="1875835" cy="461665"/>
          </a:xfrm>
          <a:prstGeom prst="rect">
            <a:avLst/>
          </a:prstGeom>
        </p:spPr>
        <p:txBody>
          <a:bodyPr wrap="none">
            <a:spAutoFit/>
          </a:bodyPr>
          <a:lstStyle/>
          <a:p>
            <a:r>
              <a:rPr lang="en-GB" sz="2400" b="1" dirty="0"/>
              <a:t>Urbanization</a:t>
            </a:r>
          </a:p>
        </p:txBody>
      </p:sp>
      <p:pic>
        <p:nvPicPr>
          <p:cNvPr id="1034" name="Picture 10" descr="C:\Program Files\Microsoft Office 2010\MEDIA\CAGCAT10\j020546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6907" y="478798"/>
            <a:ext cx="3715455" cy="341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324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902" y="1016546"/>
            <a:ext cx="4939133" cy="2462213"/>
          </a:xfrm>
          <a:prstGeom prst="rect">
            <a:avLst/>
          </a:prstGeom>
        </p:spPr>
        <p:txBody>
          <a:bodyPr wrap="square">
            <a:spAutoFit/>
          </a:bodyPr>
          <a:lstStyle/>
          <a:p>
            <a:r>
              <a:rPr lang="en-GB" dirty="0" smtClean="0"/>
              <a:t>Producing </a:t>
            </a:r>
            <a:r>
              <a:rPr lang="en-GB" dirty="0"/>
              <a:t>more with </a:t>
            </a:r>
            <a:r>
              <a:rPr lang="en-GB" dirty="0" smtClean="0"/>
              <a:t>less. </a:t>
            </a:r>
            <a:r>
              <a:rPr lang="en-GB" dirty="0"/>
              <a:t>Climate change </a:t>
            </a:r>
            <a:r>
              <a:rPr lang="en-GB" dirty="0" smtClean="0"/>
              <a:t>drives </a:t>
            </a:r>
            <a:r>
              <a:rPr lang="en-GB" dirty="0"/>
              <a:t>technological change. Technologies focus </a:t>
            </a:r>
            <a:r>
              <a:rPr lang="en-GB" dirty="0" smtClean="0"/>
              <a:t>on productivity, </a:t>
            </a:r>
            <a:r>
              <a:rPr lang="en-GB" dirty="0"/>
              <a:t>a few crops and </a:t>
            </a:r>
            <a:r>
              <a:rPr lang="en-GB" dirty="0" smtClean="0"/>
              <a:t>products. </a:t>
            </a:r>
          </a:p>
          <a:p>
            <a:endParaRPr lang="en-GB" sz="1600" dirty="0"/>
          </a:p>
          <a:p>
            <a:r>
              <a:rPr lang="en-GB" dirty="0" smtClean="0">
                <a:solidFill>
                  <a:srgbClr val="C00000"/>
                </a:solidFill>
              </a:rPr>
              <a:t>Resilience responds </a:t>
            </a:r>
            <a:r>
              <a:rPr lang="en-GB" dirty="0">
                <a:solidFill>
                  <a:srgbClr val="C00000"/>
                </a:solidFill>
              </a:rPr>
              <a:t>to climate change and </a:t>
            </a:r>
            <a:r>
              <a:rPr lang="en-GB" dirty="0" smtClean="0">
                <a:solidFill>
                  <a:srgbClr val="C00000"/>
                </a:solidFill>
              </a:rPr>
              <a:t>proposes </a:t>
            </a:r>
            <a:r>
              <a:rPr lang="en-GB" dirty="0">
                <a:solidFill>
                  <a:srgbClr val="C00000"/>
                </a:solidFill>
              </a:rPr>
              <a:t>alternative </a:t>
            </a:r>
            <a:r>
              <a:rPr lang="en-GB" dirty="0" smtClean="0">
                <a:solidFill>
                  <a:srgbClr val="C00000"/>
                </a:solidFill>
              </a:rPr>
              <a:t>technologies.</a:t>
            </a:r>
            <a:endParaRPr lang="en-GB" dirty="0">
              <a:solidFill>
                <a:srgbClr val="C00000"/>
              </a:solidFill>
            </a:endParaRPr>
          </a:p>
        </p:txBody>
      </p:sp>
      <p:sp>
        <p:nvSpPr>
          <p:cNvPr id="5" name="Rectangle 4"/>
          <p:cNvSpPr/>
          <p:nvPr/>
        </p:nvSpPr>
        <p:spPr>
          <a:xfrm>
            <a:off x="4484947" y="4111238"/>
            <a:ext cx="4674886"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Local adaptation of technologies determine the viability of farms</a:t>
            </a:r>
          </a:p>
          <a:p>
            <a:r>
              <a:rPr lang="en-GB" dirty="0" smtClean="0"/>
              <a:t>Disparate situations depending on resources, infrastructure, investment capacity, access to knowledge. </a:t>
            </a:r>
          </a:p>
        </p:txBody>
      </p:sp>
      <p:pic>
        <p:nvPicPr>
          <p:cNvPr id="8194" name="Picture 2" descr="C:\Users\Bourgeois\AppData\Local\Microsoft\Windows\Temporary Internet Files\Content.IE5\K6TQGZCE\MP9004424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154" y="764704"/>
            <a:ext cx="3197805" cy="196788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Bourgeois\AppData\Local\Microsoft\Windows\Temporary Internet Files\Content.IE5\K6TQGZCE\MP9003988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37" y="4322420"/>
            <a:ext cx="2894574" cy="22902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08585" y="290636"/>
            <a:ext cx="4842882" cy="461665"/>
          </a:xfrm>
          <a:prstGeom prst="rect">
            <a:avLst/>
          </a:prstGeom>
        </p:spPr>
        <p:txBody>
          <a:bodyPr wrap="square">
            <a:spAutoFit/>
          </a:bodyPr>
          <a:lstStyle/>
          <a:p>
            <a:pPr lvl="0"/>
            <a:r>
              <a:rPr lang="en-GB" sz="2400" b="1" dirty="0"/>
              <a:t>Technology development</a:t>
            </a:r>
          </a:p>
        </p:txBody>
      </p:sp>
    </p:spTree>
    <p:extLst>
      <p:ext uri="{BB962C8B-B14F-4D97-AF65-F5344CB8AC3E}">
        <p14:creationId xmlns:p14="http://schemas.microsoft.com/office/powerpoint/2010/main" val="60157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541" y="908720"/>
            <a:ext cx="4134459" cy="1862048"/>
          </a:xfrm>
          <a:prstGeom prst="rect">
            <a:avLst/>
          </a:prstGeom>
        </p:spPr>
        <p:txBody>
          <a:bodyPr wrap="square">
            <a:spAutoFit/>
          </a:bodyPr>
          <a:lstStyle/>
          <a:p>
            <a:r>
              <a:rPr lang="en-GB" dirty="0" smtClean="0"/>
              <a:t>Poverty declines</a:t>
            </a:r>
            <a:r>
              <a:rPr lang="en-GB" dirty="0"/>
              <a:t>, inequalities </a:t>
            </a:r>
            <a:r>
              <a:rPr lang="en-GB" dirty="0" smtClean="0"/>
              <a:t>rise.</a:t>
            </a:r>
          </a:p>
          <a:p>
            <a:r>
              <a:rPr lang="en-GB" dirty="0" smtClean="0"/>
              <a:t>Disparities between urban and rural  areas. Few winners, many losers.</a:t>
            </a:r>
            <a:endParaRPr lang="en-GB" dirty="0"/>
          </a:p>
        </p:txBody>
      </p:sp>
      <p:sp>
        <p:nvSpPr>
          <p:cNvPr id="5" name="Rectangle 4"/>
          <p:cNvSpPr/>
          <p:nvPr/>
        </p:nvSpPr>
        <p:spPr>
          <a:xfrm>
            <a:off x="4562956" y="4581128"/>
            <a:ext cx="4519687" cy="15081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Urban poverty prevails over rural poverty leading to further policies for cities and discriminating rural areas. </a:t>
            </a:r>
            <a:endParaRPr lang="en-GB" dirty="0"/>
          </a:p>
        </p:txBody>
      </p:sp>
      <p:pic>
        <p:nvPicPr>
          <p:cNvPr id="9220" name="Picture 4" descr="C:\Users\Bourgeois\AppData\Local\Microsoft\Windows\Temporary Internet Files\Content.IE5\KRV99T62\MC91021637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55662"/>
            <a:ext cx="4725988" cy="3800475"/>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Users\Bourgeois\AppData\Local\Microsoft\Windows\Temporary Internet Files\Content.IE5\K6TQGZCE\MP9004277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67" y="3164151"/>
            <a:ext cx="2477709" cy="3429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35726" y="275426"/>
            <a:ext cx="1489510" cy="461665"/>
          </a:xfrm>
          <a:prstGeom prst="rect">
            <a:avLst/>
          </a:prstGeom>
        </p:spPr>
        <p:txBody>
          <a:bodyPr wrap="none">
            <a:spAutoFit/>
          </a:bodyPr>
          <a:lstStyle/>
          <a:p>
            <a:r>
              <a:rPr lang="en-GB" sz="2400" b="1" dirty="0"/>
              <a:t>Prosperity</a:t>
            </a:r>
          </a:p>
        </p:txBody>
      </p:sp>
    </p:spTree>
    <p:extLst>
      <p:ext uri="{BB962C8B-B14F-4D97-AF65-F5344CB8AC3E}">
        <p14:creationId xmlns:p14="http://schemas.microsoft.com/office/powerpoint/2010/main" val="120706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95301" y="344384"/>
            <a:ext cx="8915401" cy="807522"/>
          </a:xfrm>
        </p:spPr>
        <p:txBody>
          <a:bodyPr>
            <a:normAutofit/>
          </a:bodyPr>
          <a:lstStyle/>
          <a:p>
            <a:r>
              <a:rPr lang="fr-FR" dirty="0" smtClean="0">
                <a:solidFill>
                  <a:schemeClr val="bg1"/>
                </a:solidFill>
              </a:rPr>
              <a:t>SCENARIOS</a:t>
            </a:r>
            <a:endParaRPr lang="fr-FR" dirty="0">
              <a:solidFill>
                <a:schemeClr val="bg1"/>
              </a:solidFill>
            </a:endParaRPr>
          </a:p>
        </p:txBody>
      </p:sp>
      <p:sp>
        <p:nvSpPr>
          <p:cNvPr id="6" name="Espace réservé du contenu 5"/>
          <p:cNvSpPr>
            <a:spLocks noGrp="1"/>
          </p:cNvSpPr>
          <p:nvPr>
            <p:ph sz="half" idx="2"/>
          </p:nvPr>
        </p:nvSpPr>
        <p:spPr>
          <a:xfrm>
            <a:off x="1448790" y="1623953"/>
            <a:ext cx="5800601" cy="4525963"/>
          </a:xfrm>
        </p:spPr>
        <p:txBody>
          <a:bodyPr>
            <a:noAutofit/>
          </a:bodyPr>
          <a:lstStyle/>
          <a:p>
            <a:r>
              <a:rPr lang="fr-FR" sz="3200" i="1" dirty="0" err="1"/>
              <a:t>Seven</a:t>
            </a:r>
            <a:r>
              <a:rPr lang="fr-FR" sz="3200" i="1" dirty="0"/>
              <a:t> plausible </a:t>
            </a:r>
            <a:r>
              <a:rPr lang="fr-FR" sz="3200" i="1" dirty="0" smtClean="0"/>
              <a:t>scenarios</a:t>
            </a:r>
          </a:p>
          <a:p>
            <a:pPr lvl="1">
              <a:buClr>
                <a:srgbClr val="7030A0"/>
              </a:buClr>
              <a:buFont typeface="Wingdings 2" panose="05020102010507070707" pitchFamily="18" charset="2"/>
              <a:buChar char=""/>
            </a:pPr>
            <a:r>
              <a:rPr lang="fr-FR" sz="2800" dirty="0" smtClean="0"/>
              <a:t>Rural </a:t>
            </a:r>
            <a:r>
              <a:rPr lang="fr-FR" sz="2800" dirty="0"/>
              <a:t>stations</a:t>
            </a:r>
          </a:p>
          <a:p>
            <a:pPr lvl="1">
              <a:buClr>
                <a:srgbClr val="7030A0"/>
              </a:buClr>
              <a:buFont typeface="Wingdings 2" panose="05020102010507070707" pitchFamily="18" charset="2"/>
              <a:buChar char=""/>
            </a:pPr>
            <a:r>
              <a:rPr lang="fr-FR" sz="2800" dirty="0"/>
              <a:t>Rural ghettos</a:t>
            </a:r>
          </a:p>
          <a:p>
            <a:pPr lvl="1">
              <a:buClr>
                <a:srgbClr val="7030A0"/>
              </a:buClr>
              <a:buFont typeface="Wingdings 2" panose="05020102010507070707" pitchFamily="18" charset="2"/>
              <a:buChar char=""/>
            </a:pPr>
            <a:r>
              <a:rPr lang="fr-FR" sz="2800" dirty="0"/>
              <a:t>Rural niches</a:t>
            </a:r>
          </a:p>
          <a:p>
            <a:pPr lvl="1">
              <a:buClr>
                <a:srgbClr val="7030A0"/>
              </a:buClr>
              <a:buFont typeface="Wingdings 2" panose="05020102010507070707" pitchFamily="18" charset="2"/>
              <a:buChar char=""/>
            </a:pPr>
            <a:r>
              <a:rPr lang="fr-FR" sz="2800" dirty="0"/>
              <a:t>Rural </a:t>
            </a:r>
            <a:r>
              <a:rPr lang="fr-FR" sz="2800" dirty="0" err="1"/>
              <a:t>poles</a:t>
            </a:r>
            <a:endParaRPr lang="fr-FR" sz="2800" dirty="0"/>
          </a:p>
          <a:p>
            <a:pPr lvl="1">
              <a:buClr>
                <a:srgbClr val="7030A0"/>
              </a:buClr>
              <a:buFont typeface="Wingdings 2" panose="05020102010507070707" pitchFamily="18" charset="2"/>
              <a:buChar char=""/>
            </a:pPr>
            <a:r>
              <a:rPr lang="fr-FR" sz="2800" dirty="0"/>
              <a:t>Farming </a:t>
            </a:r>
            <a:r>
              <a:rPr lang="fr-FR" sz="2800" dirty="0" err="1"/>
              <a:t>cities</a:t>
            </a:r>
            <a:endParaRPr lang="fr-FR" sz="2800" dirty="0"/>
          </a:p>
          <a:p>
            <a:pPr lvl="1">
              <a:buClr>
                <a:srgbClr val="7030A0"/>
              </a:buClr>
              <a:buFont typeface="Wingdings 2" panose="05020102010507070707" pitchFamily="18" charset="2"/>
              <a:buChar char=""/>
            </a:pPr>
            <a:r>
              <a:rPr lang="fr-FR" sz="2800" dirty="0"/>
              <a:t>(</a:t>
            </a:r>
            <a:r>
              <a:rPr lang="fr-FR" sz="2800" dirty="0" err="1"/>
              <a:t>peri</a:t>
            </a:r>
            <a:r>
              <a:rPr lang="fr-FR" sz="2800" dirty="0"/>
              <a:t>)- </a:t>
            </a:r>
            <a:r>
              <a:rPr lang="fr-FR" sz="2800" dirty="0" err="1"/>
              <a:t>Urban</a:t>
            </a:r>
            <a:r>
              <a:rPr lang="fr-FR" sz="2800" dirty="0"/>
              <a:t> </a:t>
            </a:r>
            <a:r>
              <a:rPr lang="fr-FR" sz="2800" dirty="0" err="1"/>
              <a:t>farming</a:t>
            </a:r>
            <a:endParaRPr lang="fr-FR" sz="2800" dirty="0"/>
          </a:p>
          <a:p>
            <a:pPr lvl="1">
              <a:buClr>
                <a:srgbClr val="7030A0"/>
              </a:buClr>
              <a:buFont typeface="Wingdings 2" panose="05020102010507070707" pitchFamily="18" charset="2"/>
              <a:buChar char=""/>
            </a:pPr>
            <a:r>
              <a:rPr lang="fr-FR" sz="2800" dirty="0"/>
              <a:t>Rural Continuums</a:t>
            </a:r>
          </a:p>
          <a:p>
            <a:pPr lvl="1"/>
            <a:endParaRPr lang="fr-FR" sz="2800" dirty="0"/>
          </a:p>
        </p:txBody>
      </p:sp>
      <p:sp>
        <p:nvSpPr>
          <p:cNvPr id="4" name="Espace réservé du numéro de diapositive 3"/>
          <p:cNvSpPr>
            <a:spLocks noGrp="1"/>
          </p:cNvSpPr>
          <p:nvPr>
            <p:ph type="sldNum" sz="quarter" idx="12"/>
          </p:nvPr>
        </p:nvSpPr>
        <p:spPr/>
        <p:txBody>
          <a:bodyPr/>
          <a:lstStyle/>
          <a:p>
            <a:fld id="{15756BD2-F636-4BE4-9D59-409259D27C9F}" type="slidenum">
              <a:rPr lang="en-US" altLang="fr-FR" smtClean="0"/>
              <a:pPr/>
              <a:t>13</a:t>
            </a:fld>
            <a:endParaRPr lang="en-US" altLang="fr-FR"/>
          </a:p>
        </p:txBody>
      </p:sp>
    </p:spTree>
    <p:extLst>
      <p:ext uri="{BB962C8B-B14F-4D97-AF65-F5344CB8AC3E}">
        <p14:creationId xmlns:p14="http://schemas.microsoft.com/office/powerpoint/2010/main" val="110153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480" y="86329"/>
            <a:ext cx="4159292" cy="115416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fr-FR" b="1" i="1" dirty="0"/>
              <a:t>Scenarios at the </a:t>
            </a:r>
            <a:r>
              <a:rPr lang="fr-FR" b="1" i="1" dirty="0" err="1"/>
              <a:t>crossroads</a:t>
            </a:r>
            <a:r>
              <a:rPr lang="fr-FR" b="1" i="1" dirty="0"/>
              <a:t> of </a:t>
            </a:r>
            <a:endParaRPr lang="en-GB" b="1" i="1" dirty="0"/>
          </a:p>
          <a:p>
            <a:r>
              <a:rPr lang="fr-FR" b="1" i="1" dirty="0" err="1" smtClean="0"/>
              <a:t>consumption</a:t>
            </a:r>
            <a:r>
              <a:rPr lang="fr-FR" b="1" i="1" dirty="0" smtClean="0"/>
              <a:t> and production and </a:t>
            </a:r>
            <a:r>
              <a:rPr lang="fr-FR" b="1" i="1" dirty="0" err="1" smtClean="0"/>
              <a:t>development</a:t>
            </a:r>
            <a:r>
              <a:rPr lang="fr-FR" b="1" i="1" dirty="0" smtClean="0"/>
              <a:t> </a:t>
            </a:r>
            <a:r>
              <a:rPr lang="fr-FR" b="1" i="1" dirty="0" err="1" smtClean="0"/>
              <a:t>policies</a:t>
            </a:r>
            <a:endParaRPr lang="en-GB" b="1" i="1" dirty="0"/>
          </a:p>
        </p:txBody>
      </p:sp>
      <p:pic>
        <p:nvPicPr>
          <p:cNvPr id="3" name="Picture 3" descr="C:\Users\Bourgeois\Documents\A GFAR\Global Foresight Hub\IFAD_&amp;_Rural_Transformations\Peri- and Urban Farm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0287" y="5276843"/>
            <a:ext cx="1825575" cy="948343"/>
          </a:xfrm>
          <a:prstGeom prst="rect">
            <a:avLst/>
          </a:prstGeom>
          <a:noFill/>
          <a:extLst>
            <a:ext uri="{909E8E84-426E-40DD-AFC4-6F175D3DCCD1}">
              <a14:hiddenFill xmlns:a14="http://schemas.microsoft.com/office/drawing/2010/main">
                <a:solidFill>
                  <a:srgbClr val="FFFFFF"/>
                </a:solidFill>
              </a14:hiddenFill>
            </a:ext>
          </a:extLst>
        </p:spPr>
      </p:pic>
      <p:sp>
        <p:nvSpPr>
          <p:cNvPr id="7" name="Freeform 6"/>
          <p:cNvSpPr>
            <a:spLocks/>
          </p:cNvSpPr>
          <p:nvPr/>
        </p:nvSpPr>
        <p:spPr bwMode="auto">
          <a:xfrm>
            <a:off x="272480" y="260650"/>
            <a:ext cx="9470058" cy="6264695"/>
          </a:xfrm>
          <a:custGeom>
            <a:avLst/>
            <a:gdLst/>
            <a:ahLst/>
            <a:cxnLst>
              <a:cxn ang="0">
                <a:pos x="0" y="1686"/>
              </a:cxn>
              <a:cxn ang="0">
                <a:pos x="160" y="1550"/>
              </a:cxn>
              <a:cxn ang="0">
                <a:pos x="160" y="1652"/>
              </a:cxn>
              <a:cxn ang="0">
                <a:pos x="2440" y="1652"/>
              </a:cxn>
              <a:cxn ang="0">
                <a:pos x="2440" y="164"/>
              </a:cxn>
              <a:cxn ang="0">
                <a:pos x="2341" y="164"/>
              </a:cxn>
              <a:cxn ang="0">
                <a:pos x="2474" y="0"/>
              </a:cxn>
              <a:cxn ang="0">
                <a:pos x="2601" y="164"/>
              </a:cxn>
              <a:cxn ang="0">
                <a:pos x="2507" y="164"/>
              </a:cxn>
              <a:cxn ang="0">
                <a:pos x="2507" y="1652"/>
              </a:cxn>
              <a:cxn ang="0">
                <a:pos x="4782" y="1652"/>
              </a:cxn>
              <a:cxn ang="0">
                <a:pos x="4782" y="1550"/>
              </a:cxn>
              <a:cxn ang="0">
                <a:pos x="4948" y="1686"/>
              </a:cxn>
              <a:cxn ang="0">
                <a:pos x="4782" y="1822"/>
              </a:cxn>
              <a:cxn ang="0">
                <a:pos x="4782" y="1720"/>
              </a:cxn>
              <a:cxn ang="0">
                <a:pos x="2507" y="1720"/>
              </a:cxn>
              <a:cxn ang="0">
                <a:pos x="2507" y="3208"/>
              </a:cxn>
              <a:cxn ang="0">
                <a:pos x="2601" y="3208"/>
              </a:cxn>
              <a:cxn ang="0">
                <a:pos x="2474" y="3377"/>
              </a:cxn>
              <a:cxn ang="0">
                <a:pos x="2341" y="3208"/>
              </a:cxn>
              <a:cxn ang="0">
                <a:pos x="2440" y="3208"/>
              </a:cxn>
              <a:cxn ang="0">
                <a:pos x="2440" y="1720"/>
              </a:cxn>
              <a:cxn ang="0">
                <a:pos x="160" y="1720"/>
              </a:cxn>
              <a:cxn ang="0">
                <a:pos x="160" y="1822"/>
              </a:cxn>
              <a:cxn ang="0">
                <a:pos x="0" y="1686"/>
              </a:cxn>
            </a:cxnLst>
            <a:rect l="0" t="0" r="r" b="b"/>
            <a:pathLst>
              <a:path w="4948" h="3377">
                <a:moveTo>
                  <a:pt x="0" y="1686"/>
                </a:moveTo>
                <a:lnTo>
                  <a:pt x="160" y="1550"/>
                </a:lnTo>
                <a:lnTo>
                  <a:pt x="160" y="1652"/>
                </a:lnTo>
                <a:lnTo>
                  <a:pt x="2440" y="1652"/>
                </a:lnTo>
                <a:lnTo>
                  <a:pt x="2440" y="164"/>
                </a:lnTo>
                <a:lnTo>
                  <a:pt x="2341" y="164"/>
                </a:lnTo>
                <a:lnTo>
                  <a:pt x="2474" y="0"/>
                </a:lnTo>
                <a:lnTo>
                  <a:pt x="2601" y="164"/>
                </a:lnTo>
                <a:lnTo>
                  <a:pt x="2507" y="164"/>
                </a:lnTo>
                <a:lnTo>
                  <a:pt x="2507" y="1652"/>
                </a:lnTo>
                <a:lnTo>
                  <a:pt x="4782" y="1652"/>
                </a:lnTo>
                <a:lnTo>
                  <a:pt x="4782" y="1550"/>
                </a:lnTo>
                <a:lnTo>
                  <a:pt x="4948" y="1686"/>
                </a:lnTo>
                <a:lnTo>
                  <a:pt x="4782" y="1822"/>
                </a:lnTo>
                <a:lnTo>
                  <a:pt x="4782" y="1720"/>
                </a:lnTo>
                <a:lnTo>
                  <a:pt x="2507" y="1720"/>
                </a:lnTo>
                <a:lnTo>
                  <a:pt x="2507" y="3208"/>
                </a:lnTo>
                <a:lnTo>
                  <a:pt x="2601" y="3208"/>
                </a:lnTo>
                <a:lnTo>
                  <a:pt x="2474" y="3377"/>
                </a:lnTo>
                <a:lnTo>
                  <a:pt x="2341" y="3208"/>
                </a:lnTo>
                <a:lnTo>
                  <a:pt x="2440" y="3208"/>
                </a:lnTo>
                <a:lnTo>
                  <a:pt x="2440" y="1720"/>
                </a:lnTo>
                <a:lnTo>
                  <a:pt x="160" y="1720"/>
                </a:lnTo>
                <a:lnTo>
                  <a:pt x="160" y="1822"/>
                </a:lnTo>
                <a:lnTo>
                  <a:pt x="0" y="1686"/>
                </a:lnTo>
                <a:close/>
              </a:path>
            </a:pathLst>
          </a:custGeom>
          <a:solidFill>
            <a:sysClr val="window" lastClr="FFFFFF">
              <a:lumMod val="65000"/>
            </a:sys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sp>
        <p:nvSpPr>
          <p:cNvPr id="8" name="TextBox 43"/>
          <p:cNvSpPr txBox="1"/>
          <p:nvPr/>
        </p:nvSpPr>
        <p:spPr>
          <a:xfrm>
            <a:off x="3937568" y="194749"/>
            <a:ext cx="2484704" cy="348639"/>
          </a:xfrm>
          <a:prstGeom prst="rect">
            <a:avLst/>
          </a:prstGeom>
          <a:noFill/>
        </p:spPr>
        <p:txBody>
          <a:bodyPr wrap="square" rtlCol="0">
            <a:noAutofit/>
          </a:bodyPr>
          <a:lstStyle/>
          <a:p>
            <a:r>
              <a:rPr lang="fr-FR" sz="1400" b="1" i="1" dirty="0">
                <a:solidFill>
                  <a:schemeClr val="bg1">
                    <a:lumMod val="50000"/>
                  </a:schemeClr>
                </a:solidFill>
                <a:latin typeface="Calibri"/>
                <a:ea typeface="Times New Roman"/>
                <a:cs typeface="Times New Roman"/>
              </a:rPr>
              <a:t>Revitalisation of rural areas</a:t>
            </a:r>
            <a:endParaRPr lang="en-GB" sz="1400" b="1" i="1" dirty="0">
              <a:solidFill>
                <a:schemeClr val="bg1">
                  <a:lumMod val="50000"/>
                </a:schemeClr>
              </a:solidFill>
              <a:latin typeface="Calibri"/>
              <a:ea typeface="Times New Roman"/>
              <a:cs typeface="Times New Roman"/>
            </a:endParaRPr>
          </a:p>
        </p:txBody>
      </p:sp>
      <p:sp>
        <p:nvSpPr>
          <p:cNvPr id="9" name="TextBox 44"/>
          <p:cNvSpPr txBox="1"/>
          <p:nvPr/>
        </p:nvSpPr>
        <p:spPr>
          <a:xfrm>
            <a:off x="3695075" y="6416782"/>
            <a:ext cx="2592436" cy="360266"/>
          </a:xfrm>
          <a:prstGeom prst="rect">
            <a:avLst/>
          </a:prstGeom>
          <a:noFill/>
        </p:spPr>
        <p:txBody>
          <a:bodyPr wrap="square" rtlCol="0">
            <a:noAutofit/>
          </a:bodyPr>
          <a:lstStyle/>
          <a:p>
            <a:r>
              <a:rPr lang="en-US" sz="1400" b="1" i="1" dirty="0">
                <a:solidFill>
                  <a:schemeClr val="bg1">
                    <a:lumMod val="50000"/>
                  </a:schemeClr>
                </a:solidFill>
                <a:latin typeface="Calibri"/>
                <a:ea typeface="Times New Roman"/>
                <a:cs typeface="Times New Roman"/>
              </a:rPr>
              <a:t>Abandonment of rural areas</a:t>
            </a:r>
            <a:endParaRPr lang="en-GB" sz="1400" b="1" i="1" dirty="0">
              <a:solidFill>
                <a:schemeClr val="bg1">
                  <a:lumMod val="50000"/>
                </a:schemeClr>
              </a:solidFill>
              <a:latin typeface="Calibri"/>
              <a:ea typeface="Times New Roman"/>
              <a:cs typeface="Times New Roman"/>
            </a:endParaRPr>
          </a:p>
        </p:txBody>
      </p:sp>
      <p:sp>
        <p:nvSpPr>
          <p:cNvPr id="10" name="TextBox 45"/>
          <p:cNvSpPr txBox="1"/>
          <p:nvPr/>
        </p:nvSpPr>
        <p:spPr>
          <a:xfrm>
            <a:off x="7672146" y="3467459"/>
            <a:ext cx="2173688" cy="65369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200" b="1" i="1" dirty="0">
                <a:solidFill>
                  <a:srgbClr val="595959"/>
                </a:solidFill>
                <a:latin typeface="Calibri"/>
                <a:ea typeface="Times New Roman"/>
                <a:cs typeface="Times New Roman"/>
              </a:rPr>
              <a:t>Smaller numerous multi-functional systems of activity linked to local markets of diversified products</a:t>
            </a:r>
          </a:p>
        </p:txBody>
      </p:sp>
      <p:sp>
        <p:nvSpPr>
          <p:cNvPr id="11" name="TextBox 46"/>
          <p:cNvSpPr txBox="1"/>
          <p:nvPr/>
        </p:nvSpPr>
        <p:spPr>
          <a:xfrm>
            <a:off x="8458" y="2403775"/>
            <a:ext cx="2119337" cy="653698"/>
          </a:xfrm>
          <a:prstGeom prst="rect">
            <a:avLst/>
          </a:prstGeom>
          <a:noFill/>
        </p:spPr>
        <p:txBody>
          <a:bodyPr wrap="square" rtlCol="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1" i="1" u="none" strike="noStrike" kern="1200" cap="none" spc="0" normalizeH="0" baseline="0" noProof="0" dirty="0">
                <a:ln>
                  <a:noFill/>
                </a:ln>
                <a:solidFill>
                  <a:srgbClr val="595959"/>
                </a:solidFill>
                <a:effectLst/>
                <a:uLnTx/>
                <a:uFillTx/>
                <a:latin typeface="Calibri"/>
                <a:ea typeface="Times New Roman"/>
                <a:cs typeface="Times New Roman"/>
              </a:rPr>
              <a:t>Fewer large agro-industrial systems of activity linked to global markets of standardised products</a:t>
            </a:r>
            <a:endParaRPr kumimoji="0" lang="en-GB" sz="2400" b="1" i="1" u="none" strike="noStrike" kern="0" cap="none" spc="0" normalizeH="0" baseline="0" noProof="0" dirty="0">
              <a:ln>
                <a:noFill/>
              </a:ln>
              <a:solidFill>
                <a:sysClr val="windowText" lastClr="000000"/>
              </a:solidFill>
              <a:effectLst/>
              <a:uLnTx/>
              <a:uFillTx/>
              <a:latin typeface="Times New Roman"/>
              <a:ea typeface="Times New Roman"/>
            </a:endParaRPr>
          </a:p>
        </p:txBody>
      </p:sp>
      <p:pic>
        <p:nvPicPr>
          <p:cNvPr id="31" name="Picture 30" descr="http://gallery.nen.gov.uk/assets/0505/0000/0107/Industrial_development_at_Maldon.jpg"/>
          <p:cNvPicPr>
            <a:picLocks noChangeAspect="1" noChangeArrowheads="1"/>
          </p:cNvPicPr>
          <p:nvPr/>
        </p:nvPicPr>
        <p:blipFill>
          <a:blip r:embed="rId3" cstate="print"/>
          <a:srcRect/>
          <a:stretch>
            <a:fillRect/>
          </a:stretch>
        </p:blipFill>
        <p:spPr bwMode="auto">
          <a:xfrm>
            <a:off x="1785713" y="1468041"/>
            <a:ext cx="1980612" cy="1337847"/>
          </a:xfrm>
          <a:prstGeom prst="rect">
            <a:avLst/>
          </a:prstGeom>
          <a:noFill/>
        </p:spPr>
      </p:pic>
      <p:sp>
        <p:nvSpPr>
          <p:cNvPr id="32" name="Rectangle 31"/>
          <p:cNvSpPr>
            <a:spLocks noChangeArrowheads="1"/>
          </p:cNvSpPr>
          <p:nvPr/>
        </p:nvSpPr>
        <p:spPr bwMode="auto">
          <a:xfrm>
            <a:off x="2503929" y="2403776"/>
            <a:ext cx="1050945" cy="30150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solidFill>
                  <a:schemeClr val="bg1"/>
                </a:solidFill>
                <a:latin typeface="Calibri"/>
                <a:ea typeface="Times New Roman"/>
                <a:cs typeface="Arial"/>
              </a:rPr>
              <a:t>Rural poles </a:t>
            </a:r>
            <a:endParaRPr lang="en-GB" sz="1400" b="1" dirty="0">
              <a:solidFill>
                <a:schemeClr val="bg1"/>
              </a:solidFill>
              <a:latin typeface="Calibri"/>
              <a:ea typeface="Times New Roman"/>
              <a:cs typeface="Arial"/>
            </a:endParaRPr>
          </a:p>
        </p:txBody>
      </p:sp>
      <p:pic>
        <p:nvPicPr>
          <p:cNvPr id="23" name="Picture 22" descr="http://exploringafrica.matrix.msu.edu/images/2704pc80moroccohighatlasvalley.jpg"/>
          <p:cNvPicPr>
            <a:picLocks noChangeAspect="1" noChangeArrowheads="1"/>
          </p:cNvPicPr>
          <p:nvPr/>
        </p:nvPicPr>
        <p:blipFill>
          <a:blip r:embed="rId4" cstate="print"/>
          <a:srcRect/>
          <a:stretch>
            <a:fillRect/>
          </a:stretch>
        </p:blipFill>
        <p:spPr bwMode="auto">
          <a:xfrm>
            <a:off x="5483658" y="3567558"/>
            <a:ext cx="1877228" cy="1301603"/>
          </a:xfrm>
          <a:prstGeom prst="rect">
            <a:avLst/>
          </a:prstGeom>
          <a:noFill/>
        </p:spPr>
      </p:pic>
      <p:pic>
        <p:nvPicPr>
          <p:cNvPr id="24" name="Picture 23" descr="http://en.mercopress.com/data/cache/noticias/29302/0x0/pobras-latam.jpg"/>
          <p:cNvPicPr>
            <a:picLocks noChangeAspect="1" noChangeArrowheads="1"/>
          </p:cNvPicPr>
          <p:nvPr/>
        </p:nvPicPr>
        <p:blipFill>
          <a:blip r:embed="rId5" cstate="print"/>
          <a:srcRect/>
          <a:stretch>
            <a:fillRect/>
          </a:stretch>
        </p:blipFill>
        <p:spPr bwMode="auto">
          <a:xfrm>
            <a:off x="4256076" y="5052048"/>
            <a:ext cx="1945063" cy="1113257"/>
          </a:xfrm>
          <a:prstGeom prst="rect">
            <a:avLst/>
          </a:prstGeom>
          <a:noFill/>
        </p:spPr>
      </p:pic>
      <p:sp>
        <p:nvSpPr>
          <p:cNvPr id="25" name="Rectangle 24"/>
          <p:cNvSpPr>
            <a:spLocks noChangeArrowheads="1"/>
          </p:cNvSpPr>
          <p:nvPr/>
        </p:nvSpPr>
        <p:spPr bwMode="auto">
          <a:xfrm>
            <a:off x="6094104" y="3547417"/>
            <a:ext cx="1075753" cy="3015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solidFill>
                  <a:sysClr val="windowText" lastClr="000000"/>
                </a:solidFill>
                <a:latin typeface="Calibri"/>
                <a:ea typeface="Times New Roman"/>
                <a:cs typeface="Arial"/>
              </a:rPr>
              <a:t>Rural niches</a:t>
            </a:r>
            <a:endParaRPr lang="en-GB" sz="1400" b="1" dirty="0">
              <a:solidFill>
                <a:sysClr val="windowText" lastClr="000000"/>
              </a:solidFill>
              <a:latin typeface="Calibri"/>
              <a:ea typeface="Times New Roman"/>
              <a:cs typeface="Arial"/>
            </a:endParaRPr>
          </a:p>
        </p:txBody>
      </p:sp>
      <p:sp>
        <p:nvSpPr>
          <p:cNvPr id="26" name="Rectangle 25"/>
          <p:cNvSpPr>
            <a:spLocks noChangeArrowheads="1"/>
          </p:cNvSpPr>
          <p:nvPr/>
        </p:nvSpPr>
        <p:spPr bwMode="auto">
          <a:xfrm>
            <a:off x="4256074" y="5052048"/>
            <a:ext cx="1128188" cy="27213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solidFill>
                  <a:sysClr val="windowText" lastClr="000000"/>
                </a:solidFill>
                <a:latin typeface="Calibri"/>
                <a:ea typeface="Times New Roman"/>
                <a:cs typeface="Arial"/>
              </a:rPr>
              <a:t>Rural ghettos</a:t>
            </a:r>
            <a:endParaRPr lang="en-GB" sz="1400" b="1" dirty="0">
              <a:solidFill>
                <a:sysClr val="windowText" lastClr="000000"/>
              </a:solidFill>
              <a:latin typeface="Calibri"/>
              <a:ea typeface="Times New Roman"/>
              <a:cs typeface="Arial"/>
            </a:endParaRPr>
          </a:p>
        </p:txBody>
      </p:sp>
      <p:sp>
        <p:nvSpPr>
          <p:cNvPr id="28" name="Rectangle 27"/>
          <p:cNvSpPr>
            <a:spLocks noChangeArrowheads="1"/>
          </p:cNvSpPr>
          <p:nvPr/>
        </p:nvSpPr>
        <p:spPr bwMode="auto">
          <a:xfrm>
            <a:off x="6515458" y="5070051"/>
            <a:ext cx="2057901" cy="3015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latin typeface="Calibri"/>
                <a:ea typeface="Times New Roman"/>
                <a:cs typeface="Arial"/>
              </a:rPr>
              <a:t>Peri- and Urban farming</a:t>
            </a:r>
            <a:endParaRPr lang="en-GB" sz="1400" b="1" dirty="0">
              <a:latin typeface="Calibri"/>
              <a:ea typeface="Times New Roman"/>
              <a:cs typeface="Arial"/>
            </a:endParaRPr>
          </a:p>
        </p:txBody>
      </p:sp>
      <p:pic>
        <p:nvPicPr>
          <p:cNvPr id="17" name="Picture 16" descr="http://theviewspaper.net/wp-content/uploads/2007/10/vertical-farms.jpg"/>
          <p:cNvPicPr>
            <a:picLocks noChangeAspect="1" noChangeArrowheads="1"/>
          </p:cNvPicPr>
          <p:nvPr/>
        </p:nvPicPr>
        <p:blipFill>
          <a:blip r:embed="rId6" cstate="print"/>
          <a:srcRect r="5043"/>
          <a:stretch>
            <a:fillRect/>
          </a:stretch>
        </p:blipFill>
        <p:spPr bwMode="auto">
          <a:xfrm>
            <a:off x="2339689" y="4749947"/>
            <a:ext cx="1646137" cy="1234181"/>
          </a:xfrm>
          <a:prstGeom prst="rect">
            <a:avLst/>
          </a:prstGeom>
          <a:noFill/>
        </p:spPr>
      </p:pic>
      <p:sp>
        <p:nvSpPr>
          <p:cNvPr id="18" name="Rectangle 17"/>
          <p:cNvSpPr>
            <a:spLocks noChangeArrowheads="1"/>
          </p:cNvSpPr>
          <p:nvPr/>
        </p:nvSpPr>
        <p:spPr bwMode="auto">
          <a:xfrm>
            <a:off x="2473370" y="4749947"/>
            <a:ext cx="1148633" cy="30150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solidFill>
                  <a:sysClr val="windowText" lastClr="000000"/>
                </a:solidFill>
                <a:latin typeface="Calibri"/>
                <a:ea typeface="Times New Roman"/>
                <a:cs typeface="Arial"/>
              </a:rPr>
              <a:t>Farming Cities </a:t>
            </a:r>
            <a:endParaRPr lang="en-GB" sz="1400" b="1" dirty="0">
              <a:solidFill>
                <a:sysClr val="windowText" lastClr="000000"/>
              </a:solidFill>
              <a:latin typeface="Calibri"/>
              <a:ea typeface="Times New Roman"/>
              <a:cs typeface="Arial"/>
            </a:endParaRPr>
          </a:p>
        </p:txBody>
      </p:sp>
      <p:pic>
        <p:nvPicPr>
          <p:cNvPr id="19" name="Picture 18" descr="http://www.pigbusiness.co.uk/wp-content/uploads/2012/12/agrosuper-pig-farm.jpg"/>
          <p:cNvPicPr>
            <a:picLocks noChangeAspect="1" noChangeArrowheads="1"/>
          </p:cNvPicPr>
          <p:nvPr/>
        </p:nvPicPr>
        <p:blipFill>
          <a:blip r:embed="rId7" cstate="print"/>
          <a:srcRect/>
          <a:stretch>
            <a:fillRect/>
          </a:stretch>
        </p:blipFill>
        <p:spPr bwMode="auto">
          <a:xfrm>
            <a:off x="453197" y="4067604"/>
            <a:ext cx="1554958" cy="1236569"/>
          </a:xfrm>
          <a:prstGeom prst="rect">
            <a:avLst/>
          </a:prstGeom>
          <a:noFill/>
        </p:spPr>
      </p:pic>
      <p:sp>
        <p:nvSpPr>
          <p:cNvPr id="20" name="Rectangle 19"/>
          <p:cNvSpPr>
            <a:spLocks noChangeArrowheads="1"/>
          </p:cNvSpPr>
          <p:nvPr/>
        </p:nvSpPr>
        <p:spPr bwMode="auto">
          <a:xfrm>
            <a:off x="640451" y="4067604"/>
            <a:ext cx="1288311" cy="301509"/>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defTabSz="914400" eaLnBrk="1" fontAlgn="base" latinLnBrk="0" hangingPunct="1">
              <a:lnSpc>
                <a:spcPct val="100000"/>
              </a:lnSpc>
              <a:spcBef>
                <a:spcPts val="0"/>
              </a:spcBef>
              <a:spcAft>
                <a:spcPts val="0"/>
              </a:spcAft>
              <a:buClrTx/>
              <a:buSzTx/>
              <a:buFontTx/>
              <a:buNone/>
              <a:tabLst/>
              <a:defRPr/>
            </a:pPr>
            <a:r>
              <a:rPr lang="en-US" sz="1400" b="1" dirty="0">
                <a:solidFill>
                  <a:sysClr val="windowText" lastClr="000000"/>
                </a:solidFill>
                <a:latin typeface="Calibri"/>
                <a:ea typeface="Times New Roman"/>
                <a:cs typeface="Arial"/>
              </a:rPr>
              <a:t>Rural stations</a:t>
            </a:r>
            <a:endParaRPr lang="en-GB" sz="1400" b="1" dirty="0">
              <a:solidFill>
                <a:sysClr val="windowText" lastClr="000000"/>
              </a:solidFill>
              <a:latin typeface="Calibri"/>
              <a:ea typeface="Times New Roman"/>
              <a:cs typeface="Arial"/>
            </a:endParaRPr>
          </a:p>
        </p:txBody>
      </p:sp>
      <p:pic>
        <p:nvPicPr>
          <p:cNvPr id="29" name="Picture 28" descr="http://www.chambery-metropole.fr/uploads/Image/98/WEB_CHEMIN_6354_1268747039.jpg"/>
          <p:cNvPicPr>
            <a:picLocks noChangeAspect="1" noChangeArrowheads="1"/>
          </p:cNvPicPr>
          <p:nvPr/>
        </p:nvPicPr>
        <p:blipFill>
          <a:blip r:embed="rId8" cstate="print"/>
          <a:srcRect/>
          <a:stretch>
            <a:fillRect/>
          </a:stretch>
        </p:blipFill>
        <p:spPr bwMode="auto">
          <a:xfrm>
            <a:off x="6623704" y="1382108"/>
            <a:ext cx="1910962" cy="1359186"/>
          </a:xfrm>
          <a:prstGeom prst="rect">
            <a:avLst/>
          </a:prstGeom>
          <a:noFill/>
        </p:spPr>
      </p:pic>
      <p:sp>
        <p:nvSpPr>
          <p:cNvPr id="30" name="Rectangle 29"/>
          <p:cNvSpPr>
            <a:spLocks noChangeArrowheads="1"/>
          </p:cNvSpPr>
          <p:nvPr/>
        </p:nvSpPr>
        <p:spPr bwMode="auto">
          <a:xfrm>
            <a:off x="6631846" y="1435798"/>
            <a:ext cx="1653097" cy="168700"/>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marL="0" marR="0" lvl="0" indent="0" algn="ctr" defTabSz="914400" eaLnBrk="1" fontAlgn="base"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Calibri"/>
                <a:ea typeface="Times New Roman"/>
                <a:cs typeface="Arial"/>
              </a:rPr>
              <a:t>Rural continuums</a:t>
            </a:r>
            <a:endParaRPr kumimoji="0" lang="en-GB" sz="2800" b="0" i="0" u="none" strike="noStrike" kern="0" cap="none" spc="0" normalizeH="0" baseline="0" noProof="0" dirty="0">
              <a:ln>
                <a:noFill/>
              </a:ln>
              <a:solidFill>
                <a:schemeClr val="bg1"/>
              </a:solidFill>
              <a:effectLst/>
              <a:uLnTx/>
              <a:uFillTx/>
              <a:latin typeface="Times New Roman"/>
              <a:ea typeface="Times New Roman"/>
            </a:endParaRPr>
          </a:p>
        </p:txBody>
      </p:sp>
      <p:sp>
        <p:nvSpPr>
          <p:cNvPr id="4" name="Rectangle 3"/>
          <p:cNvSpPr/>
          <p:nvPr/>
        </p:nvSpPr>
        <p:spPr>
          <a:xfrm>
            <a:off x="235183" y="428301"/>
            <a:ext cx="5196023" cy="29373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t>Gigantic </a:t>
            </a:r>
            <a:r>
              <a:rPr lang="en-GB" sz="2000" dirty="0"/>
              <a:t>agro-industries employ a limited </a:t>
            </a:r>
            <a:r>
              <a:rPr lang="en-GB" sz="2000" dirty="0" smtClean="0"/>
              <a:t>number </a:t>
            </a:r>
            <a:r>
              <a:rPr lang="en-GB" sz="2000" dirty="0"/>
              <a:t>of workers living in </a:t>
            </a:r>
            <a:r>
              <a:rPr lang="en-GB" sz="2000" dirty="0" smtClean="0"/>
              <a:t>an agro-industrial </a:t>
            </a:r>
            <a:r>
              <a:rPr lang="en-GB" sz="2000" dirty="0"/>
              <a:t>complex. </a:t>
            </a:r>
            <a:r>
              <a:rPr lang="en-GB" sz="2000" dirty="0" smtClean="0"/>
              <a:t>Work </a:t>
            </a:r>
            <a:r>
              <a:rPr lang="en-GB" sz="2000" dirty="0"/>
              <a:t>is </a:t>
            </a:r>
            <a:r>
              <a:rPr lang="en-GB" sz="2000" dirty="0" smtClean="0"/>
              <a:t>robotized</a:t>
            </a:r>
            <a:r>
              <a:rPr lang="en-GB" sz="2000" dirty="0"/>
              <a:t>, unless </a:t>
            </a:r>
            <a:r>
              <a:rPr lang="en-GB" sz="2000" dirty="0" smtClean="0"/>
              <a:t>poverty </a:t>
            </a:r>
            <a:r>
              <a:rPr lang="en-GB" sz="2000" dirty="0"/>
              <a:t>makes human labour </a:t>
            </a:r>
            <a:r>
              <a:rPr lang="en-GB" sz="2000" dirty="0" smtClean="0"/>
              <a:t>cheaper</a:t>
            </a:r>
            <a:r>
              <a:rPr lang="en-GB" sz="2000" dirty="0"/>
              <a:t>. </a:t>
            </a:r>
            <a:r>
              <a:rPr lang="en-GB" sz="2000" dirty="0" smtClean="0"/>
              <a:t>The complexes </a:t>
            </a:r>
            <a:r>
              <a:rPr lang="en-GB" sz="2000" dirty="0"/>
              <a:t>are highly </a:t>
            </a:r>
            <a:r>
              <a:rPr lang="en-GB" sz="2000" dirty="0" smtClean="0"/>
              <a:t>specialized</a:t>
            </a:r>
            <a:r>
              <a:rPr lang="en-GB" sz="2000" dirty="0"/>
              <a:t>, </a:t>
            </a:r>
            <a:r>
              <a:rPr lang="en-GB" sz="2000" dirty="0" smtClean="0"/>
              <a:t>isolated </a:t>
            </a:r>
            <a:r>
              <a:rPr lang="en-GB" sz="2000" dirty="0"/>
              <a:t>but hyper-connected to markets through roads, railways, air and maritime freight, and ICT</a:t>
            </a:r>
            <a:r>
              <a:rPr lang="en-GB" sz="2000" dirty="0" smtClean="0"/>
              <a:t>. </a:t>
            </a:r>
            <a:r>
              <a:rPr lang="en-GB" sz="2000" i="1" dirty="0"/>
              <a:t>South America, Canada and USA, in Eastern Europe and the Caucasus, Russia, Australia and mainland China</a:t>
            </a:r>
            <a:r>
              <a:rPr lang="en-GB" sz="2000" i="1" dirty="0" smtClean="0"/>
              <a:t> </a:t>
            </a:r>
            <a:endParaRPr lang="fr-FR" sz="2000" i="1" dirty="0"/>
          </a:p>
        </p:txBody>
      </p:sp>
      <p:sp>
        <p:nvSpPr>
          <p:cNvPr id="5" name="Rectangle 4"/>
          <p:cNvSpPr/>
          <p:nvPr/>
        </p:nvSpPr>
        <p:spPr>
          <a:xfrm>
            <a:off x="235183" y="1025833"/>
            <a:ext cx="447637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t>Abandoned </a:t>
            </a:r>
            <a:r>
              <a:rPr lang="en-GB" sz="2000" dirty="0"/>
              <a:t>rural areas where a </a:t>
            </a:r>
            <a:r>
              <a:rPr lang="en-GB" sz="2000" dirty="0" smtClean="0"/>
              <a:t>marginalized </a:t>
            </a:r>
            <a:r>
              <a:rPr lang="en-GB" sz="2000" dirty="0"/>
              <a:t>population </a:t>
            </a:r>
            <a:r>
              <a:rPr lang="en-GB" sz="2000" dirty="0" smtClean="0"/>
              <a:t>survives through self-subsistence</a:t>
            </a:r>
            <a:r>
              <a:rPr lang="en-GB" sz="2000" dirty="0"/>
              <a:t>. </a:t>
            </a:r>
            <a:r>
              <a:rPr lang="en-GB" sz="2000" i="1" dirty="0" smtClean="0"/>
              <a:t>Deeply </a:t>
            </a:r>
            <a:r>
              <a:rPr lang="en-GB" sz="2000" i="1" dirty="0"/>
              <a:t>rural areas of Africa, remote islands, mountainous </a:t>
            </a:r>
            <a:r>
              <a:rPr lang="en-GB" sz="2000" i="1" dirty="0" smtClean="0"/>
              <a:t>areas, vicinity </a:t>
            </a:r>
            <a:r>
              <a:rPr lang="en-GB" sz="2000" i="1" dirty="0"/>
              <a:t>of rural stations, </a:t>
            </a:r>
            <a:r>
              <a:rPr lang="en-GB" sz="2000" i="1" dirty="0" smtClean="0"/>
              <a:t>and areas depriving people from any land rights.</a:t>
            </a:r>
            <a:endParaRPr lang="fr-FR" sz="2000" i="1" dirty="0"/>
          </a:p>
        </p:txBody>
      </p:sp>
      <p:cxnSp>
        <p:nvCxnSpPr>
          <p:cNvPr id="12" name="Connecteur en angle 11"/>
          <p:cNvCxnSpPr>
            <a:stCxn id="4" idx="2"/>
            <a:endCxn id="19" idx="3"/>
          </p:cNvCxnSpPr>
          <p:nvPr/>
        </p:nvCxnSpPr>
        <p:spPr>
          <a:xfrm rot="5400000">
            <a:off x="1760549" y="3613242"/>
            <a:ext cx="1320253" cy="825040"/>
          </a:xfrm>
          <a:prstGeom prst="bentConnector2">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3" name="Connecteur en angle 32"/>
          <p:cNvCxnSpPr>
            <a:stCxn id="5" idx="2"/>
            <a:endCxn id="24" idx="0"/>
          </p:cNvCxnSpPr>
          <p:nvPr/>
        </p:nvCxnSpPr>
        <p:spPr>
          <a:xfrm rot="16200000" flipH="1">
            <a:off x="2807377" y="2630816"/>
            <a:ext cx="2087223" cy="2755239"/>
          </a:xfrm>
          <a:prstGeom prst="bentConnector3">
            <a:avLst>
              <a:gd name="adj1" fmla="val 5000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22" name="Rectangle 21"/>
          <p:cNvSpPr/>
          <p:nvPr/>
        </p:nvSpPr>
        <p:spPr>
          <a:xfrm>
            <a:off x="384592" y="871944"/>
            <a:ext cx="4735029" cy="224676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sz="2000" dirty="0" smtClean="0"/>
              <a:t>Dispersed livelihood opportunities, exploiting </a:t>
            </a:r>
            <a:r>
              <a:rPr lang="en-GB" sz="2000" dirty="0"/>
              <a:t>a comparative advantage </a:t>
            </a:r>
            <a:r>
              <a:rPr lang="en-GB" sz="2000" dirty="0" smtClean="0"/>
              <a:t>in, or outside, agriculture and targeting specific </a:t>
            </a:r>
            <a:r>
              <a:rPr lang="en-GB" sz="2000" dirty="0"/>
              <a:t>market segments producing </a:t>
            </a:r>
            <a:r>
              <a:rPr lang="en-GB" sz="2000" dirty="0" smtClean="0"/>
              <a:t>high </a:t>
            </a:r>
            <a:r>
              <a:rPr lang="en-GB" sz="2000" dirty="0"/>
              <a:t>quality, high added-value products. </a:t>
            </a:r>
            <a:r>
              <a:rPr lang="en-GB" sz="2000" i="1" dirty="0" smtClean="0"/>
              <a:t>Best </a:t>
            </a:r>
            <a:r>
              <a:rPr lang="en-GB" sz="2000" i="1" dirty="0"/>
              <a:t>rural areas where local resources make the production of high quality specialized products </a:t>
            </a:r>
            <a:r>
              <a:rPr lang="en-GB" sz="2000" i="1" dirty="0" smtClean="0"/>
              <a:t>possible.</a:t>
            </a:r>
            <a:endParaRPr lang="fr-FR" sz="2000" i="1" dirty="0"/>
          </a:p>
        </p:txBody>
      </p:sp>
      <p:cxnSp>
        <p:nvCxnSpPr>
          <p:cNvPr id="34" name="Connecteur en angle 33"/>
          <p:cNvCxnSpPr>
            <a:stCxn id="22" idx="2"/>
            <a:endCxn id="23" idx="1"/>
          </p:cNvCxnSpPr>
          <p:nvPr/>
        </p:nvCxnSpPr>
        <p:spPr>
          <a:xfrm rot="16200000" flipH="1">
            <a:off x="3568059" y="2302760"/>
            <a:ext cx="1099647" cy="2731551"/>
          </a:xfrm>
          <a:prstGeom prst="bentConnector2">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38" name="Rectangle 37"/>
          <p:cNvSpPr/>
          <p:nvPr/>
        </p:nvSpPr>
        <p:spPr>
          <a:xfrm>
            <a:off x="5007509" y="759025"/>
            <a:ext cx="4458690"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t>Large-scale </a:t>
            </a:r>
            <a:r>
              <a:rPr lang="en-GB" sz="2000" dirty="0"/>
              <a:t>core industries transforming a </a:t>
            </a:r>
            <a:r>
              <a:rPr lang="en-GB" sz="2000" dirty="0" smtClean="0"/>
              <a:t>limited </a:t>
            </a:r>
            <a:r>
              <a:rPr lang="en-GB" sz="2000" dirty="0"/>
              <a:t>number of key </a:t>
            </a:r>
            <a:r>
              <a:rPr lang="en-GB" sz="2000" dirty="0" smtClean="0"/>
              <a:t>products </a:t>
            </a:r>
            <a:r>
              <a:rPr lang="en-GB" sz="2000" dirty="0"/>
              <a:t>and limiting </a:t>
            </a:r>
            <a:r>
              <a:rPr lang="en-GB" sz="2000" dirty="0" smtClean="0"/>
              <a:t>risks </a:t>
            </a:r>
            <a:r>
              <a:rPr lang="en-GB" sz="2000" dirty="0"/>
              <a:t>by contracting </a:t>
            </a:r>
            <a:r>
              <a:rPr lang="en-GB" sz="2000" dirty="0" smtClean="0"/>
              <a:t>production </a:t>
            </a:r>
            <a:r>
              <a:rPr lang="en-GB" sz="2000" dirty="0"/>
              <a:t>to </a:t>
            </a:r>
            <a:r>
              <a:rPr lang="en-GB" sz="2000" dirty="0" smtClean="0"/>
              <a:t>smaller units or households. </a:t>
            </a:r>
            <a:r>
              <a:rPr lang="en-GB" sz="2000" i="1" dirty="0" smtClean="0"/>
              <a:t>Hinterlands </a:t>
            </a:r>
            <a:r>
              <a:rPr lang="en-GB" sz="2000" i="1" dirty="0"/>
              <a:t>between cities and deeper rural </a:t>
            </a:r>
            <a:r>
              <a:rPr lang="en-GB" sz="2000" i="1" dirty="0" smtClean="0"/>
              <a:t>areas, agricultural </a:t>
            </a:r>
            <a:r>
              <a:rPr lang="en-GB" sz="2000" i="1" dirty="0"/>
              <a:t>growth corridors.</a:t>
            </a:r>
          </a:p>
        </p:txBody>
      </p:sp>
      <p:cxnSp>
        <p:nvCxnSpPr>
          <p:cNvPr id="39" name="Connecteur en angle 38"/>
          <p:cNvCxnSpPr>
            <a:stCxn id="38" idx="1"/>
            <a:endCxn id="31" idx="0"/>
          </p:cNvCxnSpPr>
          <p:nvPr/>
        </p:nvCxnSpPr>
        <p:spPr>
          <a:xfrm rot="10800000">
            <a:off x="2776019" y="1468041"/>
            <a:ext cx="2231490" cy="260480"/>
          </a:xfrm>
          <a:prstGeom prst="bentConnector4">
            <a:avLst>
              <a:gd name="adj1" fmla="val 27811"/>
              <a:gd name="adj2" fmla="val 187761"/>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47" name="Rectangle 46"/>
          <p:cNvSpPr/>
          <p:nvPr/>
        </p:nvSpPr>
        <p:spPr>
          <a:xfrm>
            <a:off x="211497" y="260650"/>
            <a:ext cx="458486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t>High-tech </a:t>
            </a:r>
            <a:r>
              <a:rPr lang="en-GB" sz="2000" dirty="0"/>
              <a:t>agriculture </a:t>
            </a:r>
            <a:r>
              <a:rPr lang="en-GB" sz="2000" dirty="0" smtClean="0"/>
              <a:t>takes place in the highly </a:t>
            </a:r>
            <a:r>
              <a:rPr lang="en-GB" sz="2000" dirty="0"/>
              <a:t>controlled </a:t>
            </a:r>
            <a:r>
              <a:rPr lang="en-GB" sz="2000" dirty="0" smtClean="0"/>
              <a:t>environment of city </a:t>
            </a:r>
            <a:r>
              <a:rPr lang="en-GB" sz="2000" dirty="0" err="1"/>
              <a:t>agri</a:t>
            </a:r>
            <a:r>
              <a:rPr lang="en-GB" sz="2000" dirty="0"/>
              <a:t>-buildings </a:t>
            </a:r>
            <a:r>
              <a:rPr lang="en-GB" sz="2000" dirty="0" smtClean="0"/>
              <a:t>providing a diversity </a:t>
            </a:r>
            <a:r>
              <a:rPr lang="en-GB" sz="2000" dirty="0"/>
              <a:t>of products. Farmers are graduated technicians, </a:t>
            </a:r>
            <a:r>
              <a:rPr lang="en-GB" sz="2000" dirty="0" smtClean="0"/>
              <a:t>employed </a:t>
            </a:r>
            <a:r>
              <a:rPr lang="en-GB" sz="2000" dirty="0"/>
              <a:t>by municipalities or city-farm companies. </a:t>
            </a:r>
            <a:r>
              <a:rPr lang="en-GB" sz="2000" i="1" dirty="0" smtClean="0"/>
              <a:t>Densely </a:t>
            </a:r>
            <a:r>
              <a:rPr lang="en-GB" sz="2000" i="1" dirty="0"/>
              <a:t>populated areas </a:t>
            </a:r>
            <a:r>
              <a:rPr lang="en-GB" sz="2000" i="1" dirty="0" smtClean="0"/>
              <a:t>in </a:t>
            </a:r>
            <a:r>
              <a:rPr lang="en-GB" sz="2000" i="1" dirty="0"/>
              <a:t>Western Europe, Scandinavia, and as part of all mega-cities everywhere (Tokyo, Hong Kong, Mexico, Jakarta, etc.). </a:t>
            </a:r>
            <a:endParaRPr lang="fr-FR" sz="2000" i="1" dirty="0"/>
          </a:p>
        </p:txBody>
      </p:sp>
      <p:cxnSp>
        <p:nvCxnSpPr>
          <p:cNvPr id="48" name="Connecteur en angle 47"/>
          <p:cNvCxnSpPr>
            <a:stCxn id="47" idx="2"/>
            <a:endCxn id="17" idx="0"/>
          </p:cNvCxnSpPr>
          <p:nvPr/>
        </p:nvCxnSpPr>
        <p:spPr>
          <a:xfrm rot="16200000" flipH="1">
            <a:off x="2019856" y="3607044"/>
            <a:ext cx="1626975" cy="658829"/>
          </a:xfrm>
          <a:prstGeom prst="bentConnector3">
            <a:avLst>
              <a:gd name="adj1" fmla="val 5000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53" name="Rectangle 52"/>
          <p:cNvSpPr/>
          <p:nvPr/>
        </p:nvSpPr>
        <p:spPr>
          <a:xfrm>
            <a:off x="4852051" y="335700"/>
            <a:ext cx="4560796"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t>Farmers grow a diversity </a:t>
            </a:r>
            <a:r>
              <a:rPr lang="en-GB" sz="2000" dirty="0"/>
              <a:t>of crops close to urban consumption centres. This </a:t>
            </a:r>
            <a:r>
              <a:rPr lang="en-GB" sz="2000" dirty="0" smtClean="0"/>
              <a:t>includes </a:t>
            </a:r>
            <a:r>
              <a:rPr lang="en-GB" sz="2000" dirty="0"/>
              <a:t>using available interstitial urban spaces (wasteland, walls, roofs, balconies, terraces, etc.). Farmers are connected to urban markets through local segmented chains serving specific types of </a:t>
            </a:r>
            <a:r>
              <a:rPr lang="en-GB" sz="2000" dirty="0" smtClean="0"/>
              <a:t>consumers. </a:t>
            </a:r>
            <a:r>
              <a:rPr lang="en-GB" sz="2000" i="1" dirty="0" smtClean="0"/>
              <a:t>Within </a:t>
            </a:r>
            <a:r>
              <a:rPr lang="en-GB" sz="2000" i="1" dirty="0"/>
              <a:t>and around </a:t>
            </a:r>
            <a:r>
              <a:rPr lang="en-GB" sz="2000" i="1" dirty="0" smtClean="0"/>
              <a:t>mega-cities in </a:t>
            </a:r>
            <a:r>
              <a:rPr lang="en-GB" sz="2000" i="1" dirty="0"/>
              <a:t>highly populated emerging and developing countries. </a:t>
            </a:r>
            <a:endParaRPr lang="fr-FR" sz="2000" i="1" dirty="0"/>
          </a:p>
        </p:txBody>
      </p:sp>
      <p:cxnSp>
        <p:nvCxnSpPr>
          <p:cNvPr id="54" name="Connecteur en angle 53"/>
          <p:cNvCxnSpPr>
            <a:stCxn id="53" idx="3"/>
            <a:endCxn id="3" idx="0"/>
          </p:cNvCxnSpPr>
          <p:nvPr/>
        </p:nvCxnSpPr>
        <p:spPr>
          <a:xfrm flipH="1">
            <a:off x="7503075" y="1920750"/>
            <a:ext cx="1909772" cy="3356093"/>
          </a:xfrm>
          <a:prstGeom prst="bentConnector4">
            <a:avLst>
              <a:gd name="adj1" fmla="val -11970"/>
              <a:gd name="adj2" fmla="val 73614"/>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
        <p:nvSpPr>
          <p:cNvPr id="61" name="Rectangle 60"/>
          <p:cNvSpPr/>
          <p:nvPr/>
        </p:nvSpPr>
        <p:spPr>
          <a:xfrm>
            <a:off x="275607" y="194749"/>
            <a:ext cx="4953000" cy="317009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r>
              <a:rPr lang="en-GB" sz="2000" dirty="0" smtClean="0"/>
              <a:t>Food </a:t>
            </a:r>
            <a:r>
              <a:rPr lang="en-GB" sz="2000" dirty="0"/>
              <a:t>production and transformation, </a:t>
            </a:r>
            <a:r>
              <a:rPr lang="en-GB" sz="2000" dirty="0" smtClean="0"/>
              <a:t>but </a:t>
            </a:r>
            <a:r>
              <a:rPr lang="en-GB" sz="2000" dirty="0"/>
              <a:t>also many non-farm activities, </a:t>
            </a:r>
            <a:r>
              <a:rPr lang="en-GB" sz="2000" dirty="0" smtClean="0"/>
              <a:t>take </a:t>
            </a:r>
            <a:r>
              <a:rPr lang="en-GB" sz="2000" dirty="0"/>
              <a:t>place in </a:t>
            </a:r>
            <a:r>
              <a:rPr lang="en-GB" sz="2000" dirty="0" smtClean="0"/>
              <a:t>small diversified </a:t>
            </a:r>
            <a:r>
              <a:rPr lang="en-GB" sz="2000" dirty="0"/>
              <a:t>enterprises </a:t>
            </a:r>
            <a:r>
              <a:rPr lang="en-GB" sz="2000" dirty="0" smtClean="0"/>
              <a:t>and </a:t>
            </a:r>
            <a:r>
              <a:rPr lang="en-GB" sz="2000" dirty="0"/>
              <a:t>operate in an environment providing connectivity and employment opportunities. “Farmers” will have several jobs and will be directly connected to markets and consumers through appropriate ICTs. Quality of life will not be significantly lower than in urban areas. </a:t>
            </a:r>
            <a:r>
              <a:rPr lang="en-GB" sz="2000" i="1" dirty="0" smtClean="0"/>
              <a:t>Potentially everywhere. </a:t>
            </a:r>
            <a:endParaRPr lang="en-GB" sz="2000" i="1" dirty="0"/>
          </a:p>
        </p:txBody>
      </p:sp>
      <p:cxnSp>
        <p:nvCxnSpPr>
          <p:cNvPr id="62" name="Connecteur en angle 61"/>
          <p:cNvCxnSpPr>
            <a:stCxn id="61" idx="3"/>
            <a:endCxn id="29" idx="1"/>
          </p:cNvCxnSpPr>
          <p:nvPr/>
        </p:nvCxnSpPr>
        <p:spPr>
          <a:xfrm>
            <a:off x="5228607" y="1779799"/>
            <a:ext cx="1395097" cy="281902"/>
          </a:xfrm>
          <a:prstGeom prst="bentConnector3">
            <a:avLst>
              <a:gd name="adj1" fmla="val 50000"/>
            </a:avLst>
          </a:prstGeom>
          <a:ln>
            <a:headEnd type="triangle" w="med" len="med"/>
            <a:tailEnd type="triangl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3074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subTnLst>
                                    <p:set>
                                      <p:cBhvr override="childStyle">
                                        <p:cTn dur="1" fill="hold" display="0" masterRel="nextClick" afterEffect="1"/>
                                        <p:tgtEl>
                                          <p:spTgt spid="3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subTnLst>
                                    <p:set>
                                      <p:cBhvr override="childStyle">
                                        <p:cTn dur="1" fill="hold" display="0" masterRel="nextClick" afterEffect="1"/>
                                        <p:tgtEl>
                                          <p:spTgt spid="54"/>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subTnLst>
                                    <p:set>
                                      <p:cBhvr override="childStyle">
                                        <p:cTn dur="1" fill="hold" display="0" masterRel="nextClick" afterEffect="1"/>
                                        <p:tgtEl>
                                          <p:spTgt spid="53"/>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subTnLst>
                                    <p:set>
                                      <p:cBhvr override="childStyle">
                                        <p:cTn dur="1" fill="hold" display="0" masterRel="nextClick" afterEffect="1"/>
                                        <p:tgtEl>
                                          <p:spTgt spid="3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subTnLst>
                                    <p:set>
                                      <p:cBhvr override="childStyle">
                                        <p:cTn dur="1" fill="hold" display="0" masterRel="nextClick" afterEffect="1"/>
                                        <p:tgtEl>
                                          <p:spTgt spid="47"/>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subTnLst>
                                    <p:set>
                                      <p:cBhvr override="childStyle">
                                        <p:cTn dur="1" fill="hold" display="0" masterRel="nextClick" afterEffect="1"/>
                                        <p:tgtEl>
                                          <p:spTgt spid="48"/>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2" grpId="0" animBg="1"/>
      <p:bldP spid="38" grpId="0" animBg="1"/>
      <p:bldP spid="47" grpId="0" animBg="1"/>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79" y="102718"/>
            <a:ext cx="9161946" cy="5940088"/>
          </a:xfrm>
          <a:prstGeom prst="rect">
            <a:avLst/>
          </a:prstGeom>
        </p:spPr>
        <p:txBody>
          <a:bodyPr wrap="square">
            <a:spAutoFit/>
          </a:bodyPr>
          <a:lstStyle/>
          <a:p>
            <a:r>
              <a:rPr lang="en-US" sz="2000" dirty="0"/>
              <a:t>Source of </a:t>
            </a:r>
            <a:r>
              <a:rPr lang="en-US" sz="2000" dirty="0" smtClean="0"/>
              <a:t>pictures:</a:t>
            </a:r>
            <a:endParaRPr lang="en-GB" sz="2000" dirty="0"/>
          </a:p>
          <a:p>
            <a:r>
              <a:rPr lang="en-US" sz="2000" b="1" i="1" dirty="0"/>
              <a:t>Rural poles</a:t>
            </a:r>
            <a:r>
              <a:rPr lang="en-US" sz="2000" dirty="0"/>
              <a:t>:  </a:t>
            </a:r>
            <a:r>
              <a:rPr lang="en-GB" sz="2000" dirty="0"/>
              <a:t>Courtesy of East of </a:t>
            </a:r>
            <a:r>
              <a:rPr lang="en-GB" sz="2000" dirty="0" err="1"/>
              <a:t>ENgland</a:t>
            </a:r>
            <a:r>
              <a:rPr lang="en-GB" sz="2000" dirty="0"/>
              <a:t> Broadband Network (E2BN); retrieved from </a:t>
            </a:r>
            <a:r>
              <a:rPr lang="en-GB" sz="2000" u="sng" dirty="0">
                <a:hlinkClick r:id="rId2"/>
              </a:rPr>
              <a:t>http://gallery.nen.gov.uk/asset56707_501-.html</a:t>
            </a:r>
            <a:r>
              <a:rPr lang="en-GB" sz="2000" u="sng" dirty="0"/>
              <a:t> </a:t>
            </a:r>
            <a:endParaRPr lang="en-GB" sz="2000" dirty="0"/>
          </a:p>
          <a:p>
            <a:r>
              <a:rPr lang="en-GB" sz="2000" b="1" i="1" dirty="0"/>
              <a:t>Rural continuums</a:t>
            </a:r>
            <a:r>
              <a:rPr lang="en-GB" sz="2000" dirty="0"/>
              <a:t>: Courtesy of Antoine Berger (</a:t>
            </a:r>
            <a:r>
              <a:rPr lang="en-GB" sz="2000" u="sng" dirty="0">
                <a:hlinkClick r:id="rId3"/>
              </a:rPr>
              <a:t>http://www.antoine-berger.com</a:t>
            </a:r>
            <a:r>
              <a:rPr lang="en-GB" sz="2000" dirty="0"/>
              <a:t>); retrieved from </a:t>
            </a:r>
            <a:r>
              <a:rPr lang="en-GB" sz="2000" u="sng" dirty="0">
                <a:hlinkClick r:id="rId4"/>
              </a:rPr>
              <a:t>http://www.chambery-metropole.fr/3612-schema-agricole.htm</a:t>
            </a:r>
            <a:r>
              <a:rPr lang="en-GB" sz="2000" u="sng" dirty="0"/>
              <a:t> </a:t>
            </a:r>
            <a:endParaRPr lang="en-GB" sz="2000" dirty="0"/>
          </a:p>
          <a:p>
            <a:r>
              <a:rPr lang="en-GB" sz="2000" b="1" i="1" dirty="0"/>
              <a:t>Rural Niches</a:t>
            </a:r>
            <a:r>
              <a:rPr lang="en-GB" sz="2000" dirty="0"/>
              <a:t>: Curtin</a:t>
            </a:r>
            <a:r>
              <a:rPr lang="en-GB" sz="2000"/>
              <a:t>, </a:t>
            </a:r>
            <a:r>
              <a:rPr lang="en-GB" sz="2000" smtClean="0"/>
              <a:t>Philip;</a:t>
            </a:r>
            <a:r>
              <a:rPr lang="en-GB" sz="2000" dirty="0"/>
              <a:t> View of Fields and the High Atlas near </a:t>
            </a:r>
            <a:r>
              <a:rPr lang="en-GB" sz="2000" dirty="0" err="1"/>
              <a:t>A∩t</a:t>
            </a:r>
            <a:r>
              <a:rPr lang="en-GB" sz="2000" dirty="0"/>
              <a:t> </a:t>
            </a:r>
            <a:r>
              <a:rPr lang="en-GB" sz="2000" dirty="0" err="1"/>
              <a:t>Benhaddou</a:t>
            </a:r>
            <a:r>
              <a:rPr lang="en-GB" sz="2000" dirty="0"/>
              <a:t>. Africa Focus; retrieved from </a:t>
            </a:r>
            <a:r>
              <a:rPr lang="en-GB" sz="2000" u="sng" dirty="0">
                <a:hlinkClick r:id="rId5"/>
              </a:rPr>
              <a:t>http://search.library.wisc.edu/catalog/DSB5MNMBXUVEU8C</a:t>
            </a:r>
            <a:endParaRPr lang="en-GB" sz="2000" dirty="0"/>
          </a:p>
          <a:p>
            <a:r>
              <a:rPr lang="en-GB" sz="2000" b="1" i="1" dirty="0" err="1"/>
              <a:t>Peri</a:t>
            </a:r>
            <a:r>
              <a:rPr lang="en-GB" sz="2000" b="1" i="1" dirty="0"/>
              <a:t>- and Urban farming</a:t>
            </a:r>
            <a:r>
              <a:rPr lang="en-GB" sz="2000" dirty="0"/>
              <a:t>: </a:t>
            </a:r>
            <a:r>
              <a:rPr lang="en-GB" sz="2000" u="sng" dirty="0">
                <a:hlinkClick r:id="rId6"/>
              </a:rPr>
              <a:t>http://ourworld.unu.edu/en/farming-in-the-concrete-jungle</a:t>
            </a:r>
            <a:r>
              <a:rPr lang="en-GB" sz="2000" u="sng" dirty="0"/>
              <a:t>   Retrieved from </a:t>
            </a:r>
            <a:r>
              <a:rPr lang="en-GB" sz="2000" u="sng" dirty="0">
                <a:hlinkClick r:id="rId7"/>
              </a:rPr>
              <a:t>http://i.unu.edu/media/ourworld.unu.edu-en/article/2378/farming-in-the-concrete-jungle-2.jpg</a:t>
            </a:r>
            <a:r>
              <a:rPr lang="en-GB" sz="2000" u="sng" dirty="0"/>
              <a:t> (Creative Commons)</a:t>
            </a:r>
            <a:endParaRPr lang="en-GB" sz="2000" dirty="0"/>
          </a:p>
          <a:p>
            <a:r>
              <a:rPr lang="en-GB" sz="2000" b="1" i="1" dirty="0"/>
              <a:t>Rural Ghettos</a:t>
            </a:r>
            <a:r>
              <a:rPr lang="en-GB" sz="2000" dirty="0"/>
              <a:t>: Courtesy of </a:t>
            </a:r>
            <a:r>
              <a:rPr lang="en-GB" sz="2000" dirty="0" err="1"/>
              <a:t>Mercopress</a:t>
            </a:r>
            <a:r>
              <a:rPr lang="en-GB" sz="2000" dirty="0"/>
              <a:t>; retrieved from </a:t>
            </a:r>
            <a:r>
              <a:rPr lang="en-GB" sz="2000" u="sng" dirty="0">
                <a:hlinkClick r:id="rId8"/>
              </a:rPr>
              <a:t>http://en.mercopress.com/2010/11/08/rural-poverty-remains-strong-in-latin-america-in-spite-of-agriculture-boom</a:t>
            </a:r>
            <a:r>
              <a:rPr lang="en-GB" sz="2000" u="sng" dirty="0"/>
              <a:t> </a:t>
            </a:r>
            <a:endParaRPr lang="en-GB" sz="2000" dirty="0"/>
          </a:p>
          <a:p>
            <a:r>
              <a:rPr lang="en-GB" sz="2000" b="1" i="1" dirty="0"/>
              <a:t>Farming cities</a:t>
            </a:r>
            <a:r>
              <a:rPr lang="en-GB" sz="2000" dirty="0"/>
              <a:t>: Courtesy of Chris Jacobs; retrieved from </a:t>
            </a:r>
            <a:r>
              <a:rPr lang="en-GB" sz="2000" u="sng" dirty="0">
                <a:hlinkClick r:id="rId9"/>
              </a:rPr>
              <a:t>https://www.dropbox.com/s/9m97jrmmb6yvj9b/Farm_interior.jpg?dl=0</a:t>
            </a:r>
            <a:r>
              <a:rPr lang="en-GB" sz="2000" dirty="0"/>
              <a:t> </a:t>
            </a:r>
          </a:p>
          <a:p>
            <a:r>
              <a:rPr lang="en-GB" sz="2000" b="1" i="1" dirty="0"/>
              <a:t>Rural stations</a:t>
            </a:r>
            <a:r>
              <a:rPr lang="en-GB" sz="2000" dirty="0"/>
              <a:t>:  Courtesy of </a:t>
            </a:r>
            <a:r>
              <a:rPr lang="en-GB" sz="2000" i="1" dirty="0"/>
              <a:t>Farms Not Factories;</a:t>
            </a:r>
            <a:r>
              <a:rPr lang="en-GB" sz="2000" dirty="0"/>
              <a:t> retrieved from </a:t>
            </a:r>
            <a:r>
              <a:rPr lang="en-GB" sz="2000" u="sng" dirty="0">
                <a:hlinkClick r:id="rId10"/>
              </a:rPr>
              <a:t>http://farmsnotfactories.org/wp-content/uploads/2015/02/agrosuper-pig-farm.jpg</a:t>
            </a:r>
            <a:endParaRPr lang="en-GB" sz="2000" dirty="0"/>
          </a:p>
        </p:txBody>
      </p:sp>
      <p:sp>
        <p:nvSpPr>
          <p:cNvPr id="3" name="ZoneTexte 2"/>
          <p:cNvSpPr txBox="1"/>
          <p:nvPr/>
        </p:nvSpPr>
        <p:spPr>
          <a:xfrm>
            <a:off x="479160" y="6165787"/>
            <a:ext cx="8315097" cy="307777"/>
          </a:xfrm>
          <a:prstGeom prst="rect">
            <a:avLst/>
          </a:prstGeom>
          <a:noFill/>
        </p:spPr>
        <p:txBody>
          <a:bodyPr wrap="none" rtlCol="0">
            <a:spAutoFit/>
          </a:bodyPr>
          <a:lstStyle/>
          <a:p>
            <a:r>
              <a:rPr lang="fr-FR" sz="1400" dirty="0" smtClean="0"/>
              <a:t>Reference: Bourgeois, R. (2015) </a:t>
            </a:r>
            <a:r>
              <a:rPr lang="fr-FR" sz="1400" dirty="0" err="1" smtClean="0"/>
              <a:t>Seven</a:t>
            </a:r>
            <a:r>
              <a:rPr lang="fr-FR" sz="1400" dirty="0" smtClean="0"/>
              <a:t> Plausible Rural Transformations, Development, 58(2), to </a:t>
            </a:r>
            <a:r>
              <a:rPr lang="fr-FR" sz="1400" dirty="0" err="1" smtClean="0"/>
              <a:t>be</a:t>
            </a:r>
            <a:r>
              <a:rPr lang="fr-FR" sz="1400" dirty="0" smtClean="0"/>
              <a:t> </a:t>
            </a:r>
            <a:r>
              <a:rPr lang="fr-FR" sz="1400" dirty="0" err="1" smtClean="0"/>
              <a:t>published</a:t>
            </a:r>
            <a:endParaRPr lang="fr-FR" sz="1400" dirty="0"/>
          </a:p>
        </p:txBody>
      </p:sp>
    </p:spTree>
    <p:extLst>
      <p:ext uri="{BB962C8B-B14F-4D97-AF65-F5344CB8AC3E}">
        <p14:creationId xmlns:p14="http://schemas.microsoft.com/office/powerpoint/2010/main" val="1203666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95301" y="344384"/>
            <a:ext cx="8915401" cy="807522"/>
          </a:xfrm>
        </p:spPr>
        <p:txBody>
          <a:bodyPr>
            <a:normAutofit/>
          </a:bodyPr>
          <a:lstStyle/>
          <a:p>
            <a:r>
              <a:rPr lang="fr-FR" dirty="0" smtClean="0">
                <a:solidFill>
                  <a:schemeClr val="bg1"/>
                </a:solidFill>
              </a:rPr>
              <a:t>CONTENT</a:t>
            </a:r>
            <a:endParaRPr lang="fr-FR" dirty="0">
              <a:solidFill>
                <a:schemeClr val="bg1"/>
              </a:solidFill>
            </a:endParaRPr>
          </a:p>
        </p:txBody>
      </p:sp>
      <p:sp>
        <p:nvSpPr>
          <p:cNvPr id="2" name="Espace réservé du contenu 1"/>
          <p:cNvSpPr>
            <a:spLocks noGrp="1"/>
          </p:cNvSpPr>
          <p:nvPr>
            <p:ph sz="half" idx="1"/>
          </p:nvPr>
        </p:nvSpPr>
        <p:spPr>
          <a:xfrm>
            <a:off x="237506" y="1600203"/>
            <a:ext cx="4785756" cy="3541814"/>
          </a:xfrm>
        </p:spPr>
        <p:txBody>
          <a:bodyPr>
            <a:normAutofit/>
          </a:bodyPr>
          <a:lstStyle/>
          <a:p>
            <a:r>
              <a:rPr lang="fr-FR" sz="2400" i="1" dirty="0" smtClean="0"/>
              <a:t>Drivers, trends and disruptions</a:t>
            </a:r>
          </a:p>
          <a:p>
            <a:pPr lvl="1">
              <a:buClr>
                <a:srgbClr val="7030A0"/>
              </a:buClr>
              <a:buFont typeface="Wingdings 3" panose="05040102010807070707" pitchFamily="18" charset="2"/>
              <a:buChar char=""/>
            </a:pPr>
            <a:r>
              <a:rPr lang="en-GB" sz="2000" dirty="0" smtClean="0"/>
              <a:t>Globalization</a:t>
            </a:r>
            <a:endParaRPr lang="en-GB" sz="2000" dirty="0"/>
          </a:p>
          <a:p>
            <a:pPr lvl="1">
              <a:buClr>
                <a:srgbClr val="7030A0"/>
              </a:buClr>
              <a:buFont typeface="Wingdings 3" panose="05040102010807070707" pitchFamily="18" charset="2"/>
              <a:buChar char=""/>
            </a:pPr>
            <a:r>
              <a:rPr lang="en-GB" sz="2000" dirty="0"/>
              <a:t>Connectivity</a:t>
            </a:r>
          </a:p>
          <a:p>
            <a:pPr lvl="1">
              <a:buClr>
                <a:srgbClr val="7030A0"/>
              </a:buClr>
              <a:buFont typeface="Wingdings 3" panose="05040102010807070707" pitchFamily="18" charset="2"/>
              <a:buChar char=""/>
            </a:pPr>
            <a:r>
              <a:rPr lang="en-GB" sz="2000" dirty="0"/>
              <a:t>Consumption patterns</a:t>
            </a:r>
          </a:p>
          <a:p>
            <a:pPr lvl="1">
              <a:buClr>
                <a:srgbClr val="7030A0"/>
              </a:buClr>
              <a:buFont typeface="Wingdings 3" panose="05040102010807070707" pitchFamily="18" charset="2"/>
              <a:buChar char=""/>
            </a:pPr>
            <a:r>
              <a:rPr lang="en-GB" sz="2000" dirty="0"/>
              <a:t>Resources</a:t>
            </a:r>
          </a:p>
          <a:p>
            <a:pPr lvl="1">
              <a:buClr>
                <a:srgbClr val="7030A0"/>
              </a:buClr>
              <a:buFont typeface="Wingdings 3" panose="05040102010807070707" pitchFamily="18" charset="2"/>
              <a:buChar char=""/>
            </a:pPr>
            <a:r>
              <a:rPr lang="en-GB" sz="2000" dirty="0"/>
              <a:t>Population dynamics</a:t>
            </a:r>
          </a:p>
          <a:p>
            <a:pPr lvl="1">
              <a:buClr>
                <a:srgbClr val="7030A0"/>
              </a:buClr>
              <a:buFont typeface="Wingdings 3" panose="05040102010807070707" pitchFamily="18" charset="2"/>
              <a:buChar char=""/>
            </a:pPr>
            <a:r>
              <a:rPr lang="en-GB" sz="2000" dirty="0"/>
              <a:t>Urbanization</a:t>
            </a:r>
          </a:p>
          <a:p>
            <a:pPr lvl="1">
              <a:buClr>
                <a:srgbClr val="7030A0"/>
              </a:buClr>
              <a:buFont typeface="Wingdings 3" panose="05040102010807070707" pitchFamily="18" charset="2"/>
              <a:buChar char=""/>
            </a:pPr>
            <a:r>
              <a:rPr lang="en-GB" sz="2000" dirty="0"/>
              <a:t>Technology development</a:t>
            </a:r>
          </a:p>
          <a:p>
            <a:pPr lvl="1">
              <a:buClr>
                <a:srgbClr val="7030A0"/>
              </a:buClr>
              <a:buFont typeface="Wingdings 3" panose="05040102010807070707" pitchFamily="18" charset="2"/>
              <a:buChar char=""/>
            </a:pPr>
            <a:r>
              <a:rPr lang="en-GB" sz="2000" dirty="0" smtClean="0"/>
              <a:t>Prosperity</a:t>
            </a:r>
            <a:endParaRPr lang="fr-FR" sz="2400" dirty="0"/>
          </a:p>
          <a:p>
            <a:endParaRPr lang="fr-FR" sz="2400" dirty="0"/>
          </a:p>
        </p:txBody>
      </p:sp>
      <p:sp>
        <p:nvSpPr>
          <p:cNvPr id="4" name="Espace réservé du numéro de diapositive 3"/>
          <p:cNvSpPr>
            <a:spLocks noGrp="1"/>
          </p:cNvSpPr>
          <p:nvPr>
            <p:ph type="sldNum" sz="quarter" idx="12"/>
          </p:nvPr>
        </p:nvSpPr>
        <p:spPr/>
        <p:txBody>
          <a:bodyPr/>
          <a:lstStyle/>
          <a:p>
            <a:fld id="{15756BD2-F636-4BE4-9D59-409259D27C9F}" type="slidenum">
              <a:rPr lang="en-US" altLang="fr-FR" smtClean="0"/>
              <a:pPr/>
              <a:t>2</a:t>
            </a:fld>
            <a:endParaRPr lang="en-US" altLang="fr-F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6617" y="1708006"/>
            <a:ext cx="3369248" cy="4498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128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95301" y="344384"/>
            <a:ext cx="8915401" cy="807522"/>
          </a:xfrm>
        </p:spPr>
        <p:txBody>
          <a:bodyPr>
            <a:normAutofit/>
          </a:bodyPr>
          <a:lstStyle/>
          <a:p>
            <a:r>
              <a:rPr lang="fr-FR" dirty="0" smtClean="0">
                <a:solidFill>
                  <a:schemeClr val="bg1"/>
                </a:solidFill>
              </a:rPr>
              <a:t>CONTENT</a:t>
            </a:r>
            <a:endParaRPr lang="fr-FR" dirty="0">
              <a:solidFill>
                <a:schemeClr val="bg1"/>
              </a:solidFill>
            </a:endParaRPr>
          </a:p>
        </p:txBody>
      </p:sp>
      <p:sp>
        <p:nvSpPr>
          <p:cNvPr id="6" name="Espace réservé du contenu 5"/>
          <p:cNvSpPr>
            <a:spLocks noGrp="1"/>
          </p:cNvSpPr>
          <p:nvPr>
            <p:ph sz="half" idx="2"/>
          </p:nvPr>
        </p:nvSpPr>
        <p:spPr/>
        <p:txBody>
          <a:bodyPr>
            <a:normAutofit/>
          </a:bodyPr>
          <a:lstStyle/>
          <a:p>
            <a:r>
              <a:rPr lang="fr-FR" sz="2400" i="1" dirty="0" err="1"/>
              <a:t>Seven</a:t>
            </a:r>
            <a:r>
              <a:rPr lang="fr-FR" sz="2400" i="1" dirty="0"/>
              <a:t> plausible </a:t>
            </a:r>
            <a:r>
              <a:rPr lang="fr-FR" sz="2400" i="1" dirty="0" smtClean="0"/>
              <a:t>scenarios</a:t>
            </a:r>
          </a:p>
          <a:p>
            <a:endParaRPr lang="fr-FR" sz="2400" dirty="0"/>
          </a:p>
          <a:p>
            <a:pPr lvl="1">
              <a:buClr>
                <a:srgbClr val="7030A0"/>
              </a:buClr>
              <a:buFont typeface="Wingdings 2" panose="05020102010507070707" pitchFamily="18" charset="2"/>
              <a:buChar char=""/>
            </a:pPr>
            <a:r>
              <a:rPr lang="fr-FR" sz="2000" dirty="0"/>
              <a:t>Rural stations</a:t>
            </a:r>
          </a:p>
          <a:p>
            <a:pPr lvl="1">
              <a:buClr>
                <a:srgbClr val="7030A0"/>
              </a:buClr>
              <a:buFont typeface="Wingdings 2" panose="05020102010507070707" pitchFamily="18" charset="2"/>
              <a:buChar char=""/>
            </a:pPr>
            <a:r>
              <a:rPr lang="fr-FR" sz="2000" dirty="0"/>
              <a:t>Rural ghettos</a:t>
            </a:r>
          </a:p>
          <a:p>
            <a:pPr lvl="1">
              <a:buClr>
                <a:srgbClr val="7030A0"/>
              </a:buClr>
              <a:buFont typeface="Wingdings 2" panose="05020102010507070707" pitchFamily="18" charset="2"/>
              <a:buChar char=""/>
            </a:pPr>
            <a:r>
              <a:rPr lang="fr-FR" sz="2000" dirty="0"/>
              <a:t>Rural niches</a:t>
            </a:r>
          </a:p>
          <a:p>
            <a:pPr lvl="1">
              <a:buClr>
                <a:srgbClr val="7030A0"/>
              </a:buClr>
              <a:buFont typeface="Wingdings 2" panose="05020102010507070707" pitchFamily="18" charset="2"/>
              <a:buChar char=""/>
            </a:pPr>
            <a:r>
              <a:rPr lang="fr-FR" sz="2000" dirty="0"/>
              <a:t>Rural </a:t>
            </a:r>
            <a:r>
              <a:rPr lang="fr-FR" sz="2000" dirty="0" err="1"/>
              <a:t>poles</a:t>
            </a:r>
            <a:endParaRPr lang="fr-FR" sz="2000" dirty="0"/>
          </a:p>
          <a:p>
            <a:pPr lvl="1">
              <a:buClr>
                <a:srgbClr val="7030A0"/>
              </a:buClr>
              <a:buFont typeface="Wingdings 2" panose="05020102010507070707" pitchFamily="18" charset="2"/>
              <a:buChar char=""/>
            </a:pPr>
            <a:r>
              <a:rPr lang="fr-FR" sz="2000" dirty="0"/>
              <a:t>Farming </a:t>
            </a:r>
            <a:r>
              <a:rPr lang="fr-FR" sz="2000" dirty="0" err="1"/>
              <a:t>cities</a:t>
            </a:r>
            <a:endParaRPr lang="fr-FR" sz="2000" dirty="0"/>
          </a:p>
          <a:p>
            <a:pPr lvl="1">
              <a:buClr>
                <a:srgbClr val="7030A0"/>
              </a:buClr>
              <a:buFont typeface="Wingdings 2" panose="05020102010507070707" pitchFamily="18" charset="2"/>
              <a:buChar char=""/>
            </a:pPr>
            <a:r>
              <a:rPr lang="fr-FR" sz="2000" dirty="0"/>
              <a:t>(</a:t>
            </a:r>
            <a:r>
              <a:rPr lang="fr-FR" sz="2000" dirty="0" err="1"/>
              <a:t>peri</a:t>
            </a:r>
            <a:r>
              <a:rPr lang="fr-FR" sz="2000" dirty="0"/>
              <a:t>)- </a:t>
            </a:r>
            <a:r>
              <a:rPr lang="fr-FR" sz="2000" dirty="0" err="1"/>
              <a:t>Urban</a:t>
            </a:r>
            <a:r>
              <a:rPr lang="fr-FR" sz="2000" dirty="0"/>
              <a:t> </a:t>
            </a:r>
            <a:r>
              <a:rPr lang="fr-FR" sz="2000" dirty="0" err="1"/>
              <a:t>farming</a:t>
            </a:r>
            <a:endParaRPr lang="fr-FR" sz="2000" dirty="0"/>
          </a:p>
          <a:p>
            <a:pPr lvl="1">
              <a:buClr>
                <a:srgbClr val="7030A0"/>
              </a:buClr>
              <a:buFont typeface="Wingdings 2" panose="05020102010507070707" pitchFamily="18" charset="2"/>
              <a:buChar char=""/>
            </a:pPr>
            <a:r>
              <a:rPr lang="fr-FR" sz="2000" dirty="0"/>
              <a:t>Rural Continuums</a:t>
            </a:r>
          </a:p>
          <a:p>
            <a:pPr lvl="1"/>
            <a:endParaRPr lang="fr-FR" sz="2000" dirty="0"/>
          </a:p>
        </p:txBody>
      </p:sp>
      <p:sp>
        <p:nvSpPr>
          <p:cNvPr id="4" name="Espace réservé du numéro de diapositive 3"/>
          <p:cNvSpPr>
            <a:spLocks noGrp="1"/>
          </p:cNvSpPr>
          <p:nvPr>
            <p:ph type="sldNum" sz="quarter" idx="12"/>
          </p:nvPr>
        </p:nvSpPr>
        <p:spPr/>
        <p:txBody>
          <a:bodyPr/>
          <a:lstStyle/>
          <a:p>
            <a:fld id="{15756BD2-F636-4BE4-9D59-409259D27C9F}" type="slidenum">
              <a:rPr lang="en-US" altLang="fr-FR" smtClean="0"/>
              <a:pPr/>
              <a:t>3</a:t>
            </a:fld>
            <a:endParaRPr lang="en-US" altLang="fr-FR"/>
          </a:p>
        </p:txBody>
      </p:sp>
      <p:pic>
        <p:nvPicPr>
          <p:cNvPr id="1026" name="Picture 2" descr="C:\Users\Bourgeois\Documents\CIRAD\Ecole_Chercheur_INRA_Prospective\MOISSONNE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3" y="2630054"/>
            <a:ext cx="5020285" cy="310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4671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1282537" y="344384"/>
            <a:ext cx="8538354" cy="807522"/>
          </a:xfrm>
        </p:spPr>
        <p:txBody>
          <a:bodyPr>
            <a:normAutofit fontScale="90000"/>
          </a:bodyPr>
          <a:lstStyle/>
          <a:p>
            <a:r>
              <a:rPr lang="fr-FR" dirty="0" smtClean="0">
                <a:solidFill>
                  <a:schemeClr val="bg1"/>
                </a:solidFill>
              </a:rPr>
              <a:t>DRIVERS, TRENDS AND DISRUPTIONS</a:t>
            </a:r>
            <a:endParaRPr lang="fr-FR" dirty="0">
              <a:solidFill>
                <a:schemeClr val="bg1"/>
              </a:solidFill>
            </a:endParaRPr>
          </a:p>
        </p:txBody>
      </p:sp>
      <p:sp>
        <p:nvSpPr>
          <p:cNvPr id="2" name="Espace réservé du contenu 1"/>
          <p:cNvSpPr>
            <a:spLocks noGrp="1"/>
          </p:cNvSpPr>
          <p:nvPr>
            <p:ph sz="half" idx="1"/>
          </p:nvPr>
        </p:nvSpPr>
        <p:spPr>
          <a:xfrm>
            <a:off x="1484415" y="1517074"/>
            <a:ext cx="6721434" cy="4525963"/>
          </a:xfrm>
        </p:spPr>
        <p:txBody>
          <a:bodyPr>
            <a:noAutofit/>
          </a:bodyPr>
          <a:lstStyle/>
          <a:p>
            <a:r>
              <a:rPr lang="fr-FR" sz="3200" i="1" dirty="0" smtClean="0"/>
              <a:t>Drivers, trends and disruptions</a:t>
            </a:r>
          </a:p>
          <a:p>
            <a:pPr lvl="1">
              <a:buClr>
                <a:srgbClr val="7030A0"/>
              </a:buClr>
              <a:buFont typeface="Wingdings 3" panose="05040102010807070707" pitchFamily="18" charset="2"/>
              <a:buChar char=""/>
            </a:pPr>
            <a:r>
              <a:rPr lang="en-GB" sz="2800" dirty="0" smtClean="0"/>
              <a:t>Globalization</a:t>
            </a:r>
            <a:endParaRPr lang="en-GB" sz="2800" dirty="0"/>
          </a:p>
          <a:p>
            <a:pPr lvl="1">
              <a:buClr>
                <a:srgbClr val="7030A0"/>
              </a:buClr>
              <a:buFont typeface="Wingdings 3" panose="05040102010807070707" pitchFamily="18" charset="2"/>
              <a:buChar char=""/>
            </a:pPr>
            <a:r>
              <a:rPr lang="en-GB" sz="2800" dirty="0"/>
              <a:t>Connectivity</a:t>
            </a:r>
          </a:p>
          <a:p>
            <a:pPr lvl="1">
              <a:buClr>
                <a:srgbClr val="7030A0"/>
              </a:buClr>
              <a:buFont typeface="Wingdings 3" panose="05040102010807070707" pitchFamily="18" charset="2"/>
              <a:buChar char=""/>
            </a:pPr>
            <a:r>
              <a:rPr lang="en-GB" sz="2800" dirty="0"/>
              <a:t>Consumption patterns</a:t>
            </a:r>
          </a:p>
          <a:p>
            <a:pPr lvl="1">
              <a:buClr>
                <a:srgbClr val="7030A0"/>
              </a:buClr>
              <a:buFont typeface="Wingdings 3" panose="05040102010807070707" pitchFamily="18" charset="2"/>
              <a:buChar char=""/>
            </a:pPr>
            <a:r>
              <a:rPr lang="en-GB" sz="2800" dirty="0"/>
              <a:t>Resources</a:t>
            </a:r>
          </a:p>
          <a:p>
            <a:pPr lvl="1">
              <a:buClr>
                <a:srgbClr val="7030A0"/>
              </a:buClr>
              <a:buFont typeface="Wingdings 3" panose="05040102010807070707" pitchFamily="18" charset="2"/>
              <a:buChar char=""/>
            </a:pPr>
            <a:r>
              <a:rPr lang="en-GB" sz="2800" dirty="0"/>
              <a:t>Population dynamics</a:t>
            </a:r>
          </a:p>
          <a:p>
            <a:pPr lvl="1">
              <a:buClr>
                <a:srgbClr val="7030A0"/>
              </a:buClr>
              <a:buFont typeface="Wingdings 3" panose="05040102010807070707" pitchFamily="18" charset="2"/>
              <a:buChar char=""/>
            </a:pPr>
            <a:r>
              <a:rPr lang="en-GB" sz="2800" dirty="0"/>
              <a:t>Urbanization</a:t>
            </a:r>
          </a:p>
          <a:p>
            <a:pPr lvl="1">
              <a:buClr>
                <a:srgbClr val="7030A0"/>
              </a:buClr>
              <a:buFont typeface="Wingdings 3" panose="05040102010807070707" pitchFamily="18" charset="2"/>
              <a:buChar char=""/>
            </a:pPr>
            <a:r>
              <a:rPr lang="en-GB" sz="2800" dirty="0"/>
              <a:t>Technology development</a:t>
            </a:r>
          </a:p>
          <a:p>
            <a:pPr lvl="1">
              <a:buClr>
                <a:srgbClr val="7030A0"/>
              </a:buClr>
              <a:buFont typeface="Wingdings 3" panose="05040102010807070707" pitchFamily="18" charset="2"/>
              <a:buChar char=""/>
            </a:pPr>
            <a:r>
              <a:rPr lang="en-GB" sz="2800" dirty="0"/>
              <a:t>Prosperity</a:t>
            </a:r>
          </a:p>
          <a:p>
            <a:endParaRPr lang="fr-FR" sz="3200" dirty="0" smtClean="0"/>
          </a:p>
          <a:p>
            <a:endParaRPr lang="fr-FR" sz="3200" dirty="0"/>
          </a:p>
          <a:p>
            <a:pPr marL="0" indent="0">
              <a:buNone/>
            </a:pPr>
            <a:endParaRPr lang="fr-FR" sz="3200" dirty="0"/>
          </a:p>
          <a:p>
            <a:endParaRPr lang="fr-FR" sz="3200" dirty="0" smtClean="0"/>
          </a:p>
          <a:p>
            <a:endParaRPr lang="fr-FR" sz="3200" dirty="0"/>
          </a:p>
          <a:p>
            <a:endParaRPr lang="fr-FR" sz="3200" dirty="0"/>
          </a:p>
        </p:txBody>
      </p:sp>
      <p:sp>
        <p:nvSpPr>
          <p:cNvPr id="4" name="Espace réservé du numéro de diapositive 3"/>
          <p:cNvSpPr>
            <a:spLocks noGrp="1"/>
          </p:cNvSpPr>
          <p:nvPr>
            <p:ph type="sldNum" sz="quarter" idx="12"/>
          </p:nvPr>
        </p:nvSpPr>
        <p:spPr/>
        <p:txBody>
          <a:bodyPr/>
          <a:lstStyle/>
          <a:p>
            <a:fld id="{15756BD2-F636-4BE4-9D59-409259D27C9F}" type="slidenum">
              <a:rPr lang="en-US" altLang="fr-FR" smtClean="0"/>
              <a:pPr/>
              <a:t>4</a:t>
            </a:fld>
            <a:endParaRPr lang="en-US" altLang="fr-FR"/>
          </a:p>
        </p:txBody>
      </p:sp>
    </p:spTree>
    <p:extLst>
      <p:ext uri="{BB962C8B-B14F-4D97-AF65-F5344CB8AC3E}">
        <p14:creationId xmlns:p14="http://schemas.microsoft.com/office/powerpoint/2010/main" val="2105545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0489" y="941445"/>
            <a:ext cx="4953000" cy="2569934"/>
          </a:xfrm>
          <a:prstGeom prst="rect">
            <a:avLst/>
          </a:prstGeom>
        </p:spPr>
        <p:txBody>
          <a:bodyPr>
            <a:spAutoFit/>
          </a:bodyPr>
          <a:lstStyle/>
          <a:p>
            <a:r>
              <a:rPr lang="en-GB" dirty="0" smtClean="0"/>
              <a:t>Cross </a:t>
            </a:r>
            <a:r>
              <a:rPr lang="en-GB" dirty="0"/>
              <a:t>border flows of money, goods, ideas and people, but also </a:t>
            </a:r>
            <a:r>
              <a:rPr lang="en-GB" dirty="0" smtClean="0"/>
              <a:t>pandemia. Better protection against </a:t>
            </a:r>
            <a:r>
              <a:rPr lang="en-GB" dirty="0"/>
              <a:t>local hazards but also more </a:t>
            </a:r>
            <a:r>
              <a:rPr lang="en-GB" dirty="0" smtClean="0"/>
              <a:t>sensitive. </a:t>
            </a:r>
          </a:p>
          <a:p>
            <a:endParaRPr lang="en-GB" dirty="0"/>
          </a:p>
          <a:p>
            <a:r>
              <a:rPr lang="en-GB" dirty="0" smtClean="0">
                <a:solidFill>
                  <a:srgbClr val="C00000"/>
                </a:solidFill>
              </a:rPr>
              <a:t>More </a:t>
            </a:r>
            <a:r>
              <a:rPr lang="en-GB" dirty="0">
                <a:solidFill>
                  <a:srgbClr val="C00000"/>
                </a:solidFill>
              </a:rPr>
              <a:t>local and regional conflicts and interests </a:t>
            </a:r>
            <a:r>
              <a:rPr lang="en-GB" dirty="0" smtClean="0">
                <a:solidFill>
                  <a:srgbClr val="C00000"/>
                </a:solidFill>
              </a:rPr>
              <a:t>competing for resources</a:t>
            </a:r>
            <a:r>
              <a:rPr lang="en-GB" dirty="0">
                <a:solidFill>
                  <a:srgbClr val="C00000"/>
                </a:solidFill>
              </a:rPr>
              <a:t>.</a:t>
            </a:r>
          </a:p>
        </p:txBody>
      </p:sp>
      <p:sp>
        <p:nvSpPr>
          <p:cNvPr id="7" name="Rectangle 6"/>
          <p:cNvSpPr/>
          <p:nvPr/>
        </p:nvSpPr>
        <p:spPr>
          <a:xfrm>
            <a:off x="4438403" y="3599189"/>
            <a:ext cx="5141593" cy="29238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When remoteness </a:t>
            </a:r>
            <a:r>
              <a:rPr lang="en-GB" dirty="0"/>
              <a:t>combines with low investment, r</a:t>
            </a:r>
            <a:r>
              <a:rPr lang="en-GB" dirty="0" smtClean="0"/>
              <a:t>ural areas fall </a:t>
            </a:r>
            <a:r>
              <a:rPr lang="en-GB" dirty="0"/>
              <a:t>into the margins of globalization. </a:t>
            </a:r>
            <a:endParaRPr lang="en-GB" dirty="0" smtClean="0"/>
          </a:p>
          <a:p>
            <a:endParaRPr lang="en-GB" dirty="0"/>
          </a:p>
          <a:p>
            <a:r>
              <a:rPr lang="en-GB" dirty="0" smtClean="0"/>
              <a:t>A </a:t>
            </a:r>
            <a:r>
              <a:rPr lang="en-GB" dirty="0"/>
              <a:t>new nexus based on local complementarities between former rural areas and former urban areas can emerge.</a:t>
            </a:r>
          </a:p>
        </p:txBody>
      </p:sp>
      <p:pic>
        <p:nvPicPr>
          <p:cNvPr id="2050" name="Picture 2" descr="C:\Users\Bourgeois\AppData\Local\Microsoft\Windows\Temporary Internet Files\Content.IE5\K6TQGZCE\MP9003900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7596" y="442933"/>
            <a:ext cx="3962400" cy="26090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50489" y="442934"/>
            <a:ext cx="4039888" cy="461665"/>
          </a:xfrm>
          <a:prstGeom prst="rect">
            <a:avLst/>
          </a:prstGeom>
        </p:spPr>
        <p:txBody>
          <a:bodyPr wrap="none">
            <a:spAutoFit/>
          </a:bodyPr>
          <a:lstStyle/>
          <a:p>
            <a:r>
              <a:rPr lang="en-GB" sz="2400" b="1" dirty="0" smtClean="0"/>
              <a:t>Globalization and localization</a:t>
            </a:r>
            <a:endParaRPr lang="en-GB" sz="2400" dirty="0"/>
          </a:p>
        </p:txBody>
      </p:sp>
      <p:pic>
        <p:nvPicPr>
          <p:cNvPr id="2054" name="Picture 6" descr="C:\Users\Bourgeois\AppData\Local\Microsoft\Windows\Temporary Internet Files\Content.IE5\2MRQZN1Z\MC91021744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1752" y="4559424"/>
            <a:ext cx="2296185" cy="2092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90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40532" y="1052736"/>
            <a:ext cx="4953000" cy="2569934"/>
          </a:xfrm>
          <a:prstGeom prst="rect">
            <a:avLst/>
          </a:prstGeom>
        </p:spPr>
        <p:txBody>
          <a:bodyPr>
            <a:spAutoFit/>
          </a:bodyPr>
          <a:lstStyle/>
          <a:p>
            <a:endParaRPr lang="en-GB" dirty="0"/>
          </a:p>
          <a:p>
            <a:r>
              <a:rPr lang="en-GB" dirty="0" smtClean="0"/>
              <a:t>Connection is cheaper </a:t>
            </a:r>
            <a:r>
              <a:rPr lang="en-GB" dirty="0"/>
              <a:t>and easier </a:t>
            </a:r>
            <a:r>
              <a:rPr lang="en-GB" dirty="0" smtClean="0"/>
              <a:t>all-time, everywhere, for all. </a:t>
            </a:r>
          </a:p>
          <a:p>
            <a:endParaRPr lang="en-GB" dirty="0"/>
          </a:p>
          <a:p>
            <a:r>
              <a:rPr lang="en-GB" dirty="0" smtClean="0">
                <a:solidFill>
                  <a:srgbClr val="C00000"/>
                </a:solidFill>
              </a:rPr>
              <a:t>Connectivity divide in quality and </a:t>
            </a:r>
            <a:r>
              <a:rPr lang="en-GB" dirty="0">
                <a:solidFill>
                  <a:srgbClr val="C00000"/>
                </a:solidFill>
              </a:rPr>
              <a:t>intensity according to the wealth of the connected users</a:t>
            </a:r>
          </a:p>
        </p:txBody>
      </p:sp>
      <p:sp>
        <p:nvSpPr>
          <p:cNvPr id="5" name="Rectangle 4"/>
          <p:cNvSpPr/>
          <p:nvPr/>
        </p:nvSpPr>
        <p:spPr>
          <a:xfrm>
            <a:off x="4502728" y="4293096"/>
            <a:ext cx="5150371" cy="150810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Rural </a:t>
            </a:r>
            <a:r>
              <a:rPr lang="en-GB" dirty="0"/>
              <a:t>areas </a:t>
            </a:r>
            <a:r>
              <a:rPr lang="en-GB" dirty="0" smtClean="0"/>
              <a:t>and agriculture benefit </a:t>
            </a:r>
            <a:r>
              <a:rPr lang="en-GB" dirty="0"/>
              <a:t>or suffer from the digital connectivity through either an increasingly connected system or a growing digital </a:t>
            </a:r>
            <a:r>
              <a:rPr lang="en-GB" dirty="0" smtClean="0"/>
              <a:t>divide</a:t>
            </a:r>
            <a:endParaRPr lang="en-GB" dirty="0"/>
          </a:p>
        </p:txBody>
      </p:sp>
      <p:pic>
        <p:nvPicPr>
          <p:cNvPr id="3074" name="Picture 2" descr="C:\Users\Bourgeois\AppData\Local\Microsoft\Windows\Temporary Internet Files\Content.IE5\F6D0SK7N\MC90005624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5078" y="836712"/>
            <a:ext cx="4012252" cy="237626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09623" y="605880"/>
            <a:ext cx="1990476" cy="461665"/>
          </a:xfrm>
          <a:prstGeom prst="rect">
            <a:avLst/>
          </a:prstGeom>
        </p:spPr>
        <p:txBody>
          <a:bodyPr wrap="none">
            <a:spAutoFit/>
          </a:bodyPr>
          <a:lstStyle/>
          <a:p>
            <a:r>
              <a:rPr lang="en-GB" sz="2400" b="1" dirty="0"/>
              <a:t>Connectivity</a:t>
            </a:r>
            <a:r>
              <a:rPr lang="en-GB" b="1" dirty="0" smtClean="0"/>
              <a:t> </a:t>
            </a:r>
            <a:endParaRPr lang="en-GB" dirty="0"/>
          </a:p>
        </p:txBody>
      </p:sp>
      <p:pic>
        <p:nvPicPr>
          <p:cNvPr id="1030" name="Picture 6" descr="C:\Users\Bourgeois\AppData\Local\Microsoft\Windows\Temporary Internet Files\Content.IE5\Z4LBH4GK\MC9004490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06" y="4151205"/>
            <a:ext cx="3380693" cy="2340480"/>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Bourgeois\AppData\Local\Microsoft\Windows\Temporary Internet Files\Content.IE5\MIU9S0YU\MC9003343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9697" y="4961864"/>
            <a:ext cx="1970304" cy="13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65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540" y="952740"/>
            <a:ext cx="4240347" cy="2569934"/>
          </a:xfrm>
          <a:prstGeom prst="rect">
            <a:avLst/>
          </a:prstGeom>
        </p:spPr>
        <p:txBody>
          <a:bodyPr wrap="square">
            <a:spAutoFit/>
          </a:bodyPr>
          <a:lstStyle/>
          <a:p>
            <a:r>
              <a:rPr lang="en-GB" dirty="0" smtClean="0"/>
              <a:t>We live beyond the </a:t>
            </a:r>
            <a:r>
              <a:rPr lang="en-GB" dirty="0"/>
              <a:t>means of the planet and will further do. </a:t>
            </a:r>
            <a:endParaRPr lang="en-GB" dirty="0" smtClean="0"/>
          </a:p>
          <a:p>
            <a:endParaRPr lang="en-GB" dirty="0"/>
          </a:p>
          <a:p>
            <a:r>
              <a:rPr lang="en-GB" dirty="0" smtClean="0">
                <a:solidFill>
                  <a:srgbClr val="C00000"/>
                </a:solidFill>
              </a:rPr>
              <a:t>Threat </a:t>
            </a:r>
            <a:r>
              <a:rPr lang="en-GB" dirty="0">
                <a:solidFill>
                  <a:srgbClr val="C00000"/>
                </a:solidFill>
              </a:rPr>
              <a:t>on </a:t>
            </a:r>
            <a:r>
              <a:rPr lang="en-GB" dirty="0" smtClean="0">
                <a:solidFill>
                  <a:srgbClr val="C00000"/>
                </a:solidFill>
              </a:rPr>
              <a:t>consumption trigger </a:t>
            </a:r>
            <a:r>
              <a:rPr lang="en-GB" dirty="0">
                <a:solidFill>
                  <a:srgbClr val="C00000"/>
                </a:solidFill>
              </a:rPr>
              <a:t>changes towards more sustainable consumption patterns</a:t>
            </a:r>
            <a:r>
              <a:rPr lang="en-GB" dirty="0" smtClean="0">
                <a:solidFill>
                  <a:srgbClr val="C00000"/>
                </a:solidFill>
              </a:rPr>
              <a:t>.</a:t>
            </a:r>
            <a:endParaRPr lang="en-GB" dirty="0">
              <a:solidFill>
                <a:srgbClr val="C00000"/>
              </a:solidFill>
            </a:endParaRPr>
          </a:p>
        </p:txBody>
      </p:sp>
      <p:sp>
        <p:nvSpPr>
          <p:cNvPr id="5" name="Rectangle 4"/>
          <p:cNvSpPr/>
          <p:nvPr/>
        </p:nvSpPr>
        <p:spPr>
          <a:xfrm>
            <a:off x="4606362" y="3841529"/>
            <a:ext cx="4849365" cy="221599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Mass consumption of standardized cheap product empties the countryside</a:t>
            </a:r>
          </a:p>
          <a:p>
            <a:endParaRPr lang="en-GB" dirty="0"/>
          </a:p>
          <a:p>
            <a:r>
              <a:rPr lang="en-GB" dirty="0" smtClean="0"/>
              <a:t>A diversified demand may sustain the development of rural areas. </a:t>
            </a:r>
            <a:endParaRPr lang="en-GB" dirty="0"/>
          </a:p>
        </p:txBody>
      </p:sp>
      <p:pic>
        <p:nvPicPr>
          <p:cNvPr id="4098" name="Picture 2" descr="C:\Users\Bourgeois\AppData\Local\Microsoft\Windows\Temporary Internet Files\Content.IE5\JWVBAMTS\MP9004028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1649" y="836713"/>
            <a:ext cx="3113280" cy="2739687"/>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Bourgeois\AppData\Local\Microsoft\Windows\Temporary Internet Files\Content.IE5\JWVBAMTS\MP90043879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329" y="4069726"/>
            <a:ext cx="1751181" cy="2532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90749" y="367858"/>
            <a:ext cx="3084499" cy="461665"/>
          </a:xfrm>
          <a:prstGeom prst="rect">
            <a:avLst/>
          </a:prstGeom>
        </p:spPr>
        <p:txBody>
          <a:bodyPr wrap="none">
            <a:spAutoFit/>
          </a:bodyPr>
          <a:lstStyle/>
          <a:p>
            <a:r>
              <a:rPr lang="en-GB" sz="2400" b="1" dirty="0"/>
              <a:t>Consumption patterns</a:t>
            </a:r>
          </a:p>
        </p:txBody>
      </p:sp>
    </p:spTree>
    <p:extLst>
      <p:ext uri="{BB962C8B-B14F-4D97-AF65-F5344CB8AC3E}">
        <p14:creationId xmlns:p14="http://schemas.microsoft.com/office/powerpoint/2010/main" val="243058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7771" y="965628"/>
            <a:ext cx="4953000" cy="2785378"/>
          </a:xfrm>
          <a:prstGeom prst="rect">
            <a:avLst/>
          </a:prstGeom>
        </p:spPr>
        <p:txBody>
          <a:bodyPr>
            <a:spAutoFit/>
          </a:bodyPr>
          <a:lstStyle/>
          <a:p>
            <a:r>
              <a:rPr lang="en-GB" dirty="0" smtClean="0"/>
              <a:t>Declining </a:t>
            </a:r>
            <a:r>
              <a:rPr lang="en-GB" dirty="0"/>
              <a:t>biodiversity, quality of water and soils, cost and access to energy, and stronger more frequent climatic hazards</a:t>
            </a:r>
            <a:r>
              <a:rPr lang="en-US" dirty="0"/>
              <a:t>. </a:t>
            </a:r>
            <a:endParaRPr lang="en-US" dirty="0" smtClean="0"/>
          </a:p>
          <a:p>
            <a:endParaRPr lang="en-US" sz="1400" dirty="0"/>
          </a:p>
          <a:p>
            <a:r>
              <a:rPr lang="en-US" dirty="0" smtClean="0">
                <a:solidFill>
                  <a:srgbClr val="C00000"/>
                </a:solidFill>
              </a:rPr>
              <a:t>More environment conscious behaviors support initiatives </a:t>
            </a:r>
            <a:r>
              <a:rPr lang="en-US" dirty="0">
                <a:solidFill>
                  <a:srgbClr val="C00000"/>
                </a:solidFill>
              </a:rPr>
              <a:t>for a more sustainable use of </a:t>
            </a:r>
            <a:r>
              <a:rPr lang="en-US" dirty="0" smtClean="0">
                <a:solidFill>
                  <a:srgbClr val="C00000"/>
                </a:solidFill>
              </a:rPr>
              <a:t>resources.  </a:t>
            </a:r>
            <a:endParaRPr lang="en-GB" dirty="0">
              <a:solidFill>
                <a:srgbClr val="C00000"/>
              </a:solidFill>
            </a:endParaRPr>
          </a:p>
        </p:txBody>
      </p:sp>
      <p:sp>
        <p:nvSpPr>
          <p:cNvPr id="5" name="Rectangle 4"/>
          <p:cNvSpPr/>
          <p:nvPr/>
        </p:nvSpPr>
        <p:spPr>
          <a:xfrm>
            <a:off x="4511738" y="3953026"/>
            <a:ext cx="5153345"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Poor rural populations depending on natural resources most affected. </a:t>
            </a:r>
          </a:p>
          <a:p>
            <a:endParaRPr lang="en-GB" dirty="0" smtClean="0"/>
          </a:p>
          <a:p>
            <a:r>
              <a:rPr lang="en-GB" dirty="0" smtClean="0"/>
              <a:t>Urban poor increasingly affected.</a:t>
            </a:r>
          </a:p>
          <a:p>
            <a:r>
              <a:rPr lang="en-GB" dirty="0"/>
              <a:t>M</a:t>
            </a:r>
            <a:r>
              <a:rPr lang="en-GB" dirty="0" smtClean="0"/>
              <a:t>assive reverse migration to rural areas. </a:t>
            </a:r>
            <a:endParaRPr lang="en-GB" dirty="0"/>
          </a:p>
        </p:txBody>
      </p:sp>
      <p:pic>
        <p:nvPicPr>
          <p:cNvPr id="6146" name="Picture 2" descr="C:\Users\Bourgeois\AppData\Local\Microsoft\Windows\Temporary Internet Files\Content.IE5\K6TQGZCE\MP9003901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3087" y="319924"/>
            <a:ext cx="3962400" cy="2609088"/>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Bourgeois\AppData\Local\Microsoft\Windows\Temporary Internet Files\Content.IE5\KRV99T62\MC9000904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507" y="3953027"/>
            <a:ext cx="3078620" cy="24794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94914" y="221886"/>
            <a:ext cx="1455848" cy="461665"/>
          </a:xfrm>
          <a:prstGeom prst="rect">
            <a:avLst/>
          </a:prstGeom>
        </p:spPr>
        <p:txBody>
          <a:bodyPr wrap="none">
            <a:spAutoFit/>
          </a:bodyPr>
          <a:lstStyle/>
          <a:p>
            <a:r>
              <a:rPr lang="en-GB" sz="2400" b="1" dirty="0" smtClean="0"/>
              <a:t>Resources</a:t>
            </a:r>
            <a:endParaRPr lang="en-GB" sz="2400" b="1" dirty="0"/>
          </a:p>
        </p:txBody>
      </p:sp>
    </p:spTree>
    <p:extLst>
      <p:ext uri="{BB962C8B-B14F-4D97-AF65-F5344CB8AC3E}">
        <p14:creationId xmlns:p14="http://schemas.microsoft.com/office/powerpoint/2010/main" val="2203470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6506" y="1257727"/>
            <a:ext cx="4953000" cy="2215991"/>
          </a:xfrm>
          <a:prstGeom prst="rect">
            <a:avLst/>
          </a:prstGeom>
        </p:spPr>
        <p:txBody>
          <a:bodyPr>
            <a:spAutoFit/>
          </a:bodyPr>
          <a:lstStyle/>
          <a:p>
            <a:r>
              <a:rPr lang="en-US" dirty="0" smtClean="0"/>
              <a:t>More people </a:t>
            </a:r>
            <a:r>
              <a:rPr lang="en-US" dirty="0"/>
              <a:t>on earth. Older people will live in developed countries. Countries with cohort of young population are less able to support them leading to cross country migrations</a:t>
            </a:r>
            <a:r>
              <a:rPr lang="en-US" dirty="0" smtClean="0"/>
              <a:t>.</a:t>
            </a:r>
            <a:r>
              <a:rPr lang="en-GB" b="1" dirty="0"/>
              <a:t> </a:t>
            </a:r>
            <a:endParaRPr lang="en-GB" dirty="0"/>
          </a:p>
        </p:txBody>
      </p:sp>
      <p:sp>
        <p:nvSpPr>
          <p:cNvPr id="5" name="Rectangle 4"/>
          <p:cNvSpPr/>
          <p:nvPr/>
        </p:nvSpPr>
        <p:spPr>
          <a:xfrm>
            <a:off x="5187026" y="4077072"/>
            <a:ext cx="4352443" cy="186204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GB" dirty="0" smtClean="0"/>
              <a:t>Density and population pressure in rural areas are widely diverse influencing employment opportunities in farming and non-farm sectors.</a:t>
            </a:r>
            <a:endParaRPr lang="en-GB" dirty="0"/>
          </a:p>
        </p:txBody>
      </p:sp>
      <p:pic>
        <p:nvPicPr>
          <p:cNvPr id="7170" name="Picture 2" descr="C:\Users\Bourgeois\AppData\Local\Microsoft\Windows\Temporary Internet Files\Content.IE5\JWVBAMTS\MP90028932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7069" y="650883"/>
            <a:ext cx="3962400" cy="241401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86593" y="420051"/>
            <a:ext cx="3021981" cy="461665"/>
          </a:xfrm>
          <a:prstGeom prst="rect">
            <a:avLst/>
          </a:prstGeom>
        </p:spPr>
        <p:txBody>
          <a:bodyPr wrap="none">
            <a:spAutoFit/>
          </a:bodyPr>
          <a:lstStyle/>
          <a:p>
            <a:pPr lvl="0"/>
            <a:r>
              <a:rPr lang="en-GB" sz="2400" b="1" dirty="0"/>
              <a:t>Population Dynamics </a:t>
            </a:r>
          </a:p>
        </p:txBody>
      </p:sp>
      <p:pic>
        <p:nvPicPr>
          <p:cNvPr id="7171" name="Picture 3" descr="C:\Users\Bourgeois\AppData\Local\Microsoft\Windows\Temporary Internet Files\Content.IE5\F6D0SK7N\MP9004424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942" y="3843109"/>
            <a:ext cx="3902363" cy="2407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891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PPT GFAR</Template>
  <TotalTime>4760</TotalTime>
  <Words>1018</Words>
  <Application>Microsoft Office PowerPoint</Application>
  <PresentationFormat>Format A4 (210 x 297 mm)</PresentationFormat>
  <Paragraphs>129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 “The futures of agriculture, food and rural development:  Drivers and scenarios  3rd  Workshop on Drivers and Trends of the Future Developments of Non-Communicable Diseases October 26th  2015, Lisbon, Portugal  by Dr. Ir. Robin Bourgeois,  Senior Foresight Advisor, GFAR Secretariat , Rome Senior Scientist, CIRAD, France</vt:lpstr>
      <vt:lpstr>CONTENT</vt:lpstr>
      <vt:lpstr>CONTENT</vt:lpstr>
      <vt:lpstr>DRIVERS, TRENDS AND DISRUPTIONS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SCENARIOS</vt:lpstr>
      <vt:lpstr>Présentation PowerPoint</vt:lpstr>
      <vt:lpstr>Présentation PowerPoint</vt:lpstr>
    </vt:vector>
  </TitlesOfParts>
  <Company>CIRAD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Robin BOURGEOIS</dc:creator>
  <cp:lastModifiedBy>Robin Bourgeois (DDNG)</cp:lastModifiedBy>
  <cp:revision>248</cp:revision>
  <dcterms:created xsi:type="dcterms:W3CDTF">1996-11-19T04:12:10Z</dcterms:created>
  <dcterms:modified xsi:type="dcterms:W3CDTF">2015-10-25T13:48:45Z</dcterms:modified>
</cp:coreProperties>
</file>